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326" r:id="rId4"/>
    <p:sldId id="318" r:id="rId5"/>
    <p:sldId id="320" r:id="rId6"/>
    <p:sldId id="262" r:id="rId7"/>
    <p:sldId id="329" r:id="rId8"/>
    <p:sldId id="274" r:id="rId9"/>
    <p:sldId id="313" r:id="rId10"/>
    <p:sldId id="324" r:id="rId11"/>
    <p:sldId id="259" r:id="rId12"/>
    <p:sldId id="264" r:id="rId13"/>
    <p:sldId id="265" r:id="rId14"/>
    <p:sldId id="266" r:id="rId15"/>
    <p:sldId id="267" r:id="rId16"/>
    <p:sldId id="268" r:id="rId17"/>
    <p:sldId id="269" r:id="rId18"/>
    <p:sldId id="330" r:id="rId19"/>
    <p:sldId id="331" r:id="rId20"/>
    <p:sldId id="333" r:id="rId21"/>
    <p:sldId id="270" r:id="rId22"/>
    <p:sldId id="317" r:id="rId23"/>
    <p:sldId id="321" r:id="rId24"/>
    <p:sldId id="338" r:id="rId25"/>
    <p:sldId id="339" r:id="rId26"/>
    <p:sldId id="340" r:id="rId27"/>
    <p:sldId id="337" r:id="rId28"/>
    <p:sldId id="323" r:id="rId29"/>
    <p:sldId id="325" r:id="rId30"/>
    <p:sldId id="273" r:id="rId31"/>
    <p:sldId id="275" r:id="rId32"/>
    <p:sldId id="276" r:id="rId33"/>
    <p:sldId id="277" r:id="rId34"/>
    <p:sldId id="278" r:id="rId35"/>
    <p:sldId id="279" r:id="rId36"/>
    <p:sldId id="280" r:id="rId37"/>
    <p:sldId id="281" r:id="rId38"/>
    <p:sldId id="284" r:id="rId39"/>
    <p:sldId id="285" r:id="rId40"/>
    <p:sldId id="286" r:id="rId41"/>
    <p:sldId id="287" r:id="rId42"/>
    <p:sldId id="288" r:id="rId43"/>
    <p:sldId id="289" r:id="rId44"/>
    <p:sldId id="290" r:id="rId45"/>
    <p:sldId id="292" r:id="rId46"/>
    <p:sldId id="293" r:id="rId47"/>
    <p:sldId id="298" r:id="rId48"/>
    <p:sldId id="300" r:id="rId49"/>
    <p:sldId id="301" r:id="rId50"/>
    <p:sldId id="307" r:id="rId51"/>
    <p:sldId id="302" r:id="rId52"/>
    <p:sldId id="311" r:id="rId5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9787" autoAdjust="0"/>
    <p:restoredTop sz="94660"/>
  </p:normalViewPr>
  <p:slideViewPr>
    <p:cSldViewPr snapToGrid="0">
      <p:cViewPr varScale="1">
        <p:scale>
          <a:sx n="39" d="100"/>
          <a:sy n="39" d="100"/>
        </p:scale>
        <p:origin x="52" y="356"/>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ECD19FB2-3AAB-4D03-B13A-2960828C78E3}" type="datetimeFigureOut">
              <a:rPr lang="en-US" dirty="0"/>
              <a:t>1/13/2021</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B80C674-7DFC-42FE-B9CD-82963CDB1557}" type="datetimeFigureOut">
              <a:rPr lang="en-US" dirty="0"/>
              <a:t>1/13/2021</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076456F-F47D-4F25-8053-2A695DA0CA7D}" type="datetimeFigureOut">
              <a:rPr lang="en-US" dirty="0"/>
              <a:t>1/13/2021</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D6C7379-69CC-4837-9905-BEBA22830C8A}" type="datetimeFigureOut">
              <a:rPr lang="en-US" dirty="0"/>
              <a:t>1/13/2021</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9EB8B7E-8AEE-4F10-BFEE-C999AD004D36}" type="datetimeFigureOut">
              <a:rPr lang="en-US" dirty="0"/>
              <a:t>1/13/2021</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8668F3F9-58BC-440B-B37B-805B9055EF92}" type="datetimeFigureOut">
              <a:rPr lang="en-US" dirty="0"/>
              <a:t>1/13/2021</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0D5A53AF-48EA-489D-8260-9DCAB666386A}" type="datetimeFigureOut">
              <a:rPr lang="en-US" dirty="0"/>
              <a:t>1/13/2021</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ED02AE-B9A4-47BD-AF8E-97E16144138B}" type="datetimeFigureOut">
              <a:rPr lang="en-US" dirty="0"/>
              <a:t>1/13/2021</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0FD78B-DB02-4362-BCDC-98A55456977C}" type="datetimeFigureOut">
              <a:rPr lang="en-US" dirty="0"/>
              <a:t>1/13/2021</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916976-5D93-46E4-A98A-FAD63E4D0EA8}" type="datetimeFigureOut">
              <a:rPr lang="en-US" dirty="0"/>
              <a:t>1/13/2021</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F39F4F5-F4D2-4D2A-AB60-88D37ADCB869}" type="datetimeFigureOut">
              <a:rPr lang="en-US" dirty="0"/>
              <a:t>1/13/2021</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23BC6CE-6D1E-47E5-8859-F31AC5380EB2}" type="datetimeFigureOut">
              <a:rPr lang="en-US" dirty="0"/>
              <a:t>1/13/2021</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1B4E7C4-4DA4-404D-9965-B13F2DD7D8BF}" type="datetimeFigureOut">
              <a:rPr lang="en-US" dirty="0"/>
              <a:t>1/13/2021</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6FB7AA-4A53-424F-AD41-70827B6504BA}" type="datetimeFigureOut">
              <a:rPr lang="en-US" dirty="0"/>
              <a:t>1/13/2021</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84882-FB12-4BC8-9960-9AD8104D7FAE}" type="datetimeFigureOut">
              <a:rPr lang="en-US" dirty="0"/>
              <a:t>1/13/2021</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7D1BD23-6E54-4D9D-AD88-A2813C73CC25}" type="datetimeFigureOut">
              <a:rPr lang="en-US" dirty="0"/>
              <a:t>1/13/2021</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471A834-4F3C-4AF9-9C74-05EC35A0F292}" type="datetimeFigureOut">
              <a:rPr lang="en-US" dirty="0"/>
              <a:t>1/13/2021</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51CF1133-3259-4C45-BABA-5B62D9C6F78D}" type="datetimeFigureOut">
              <a:rPr lang="en-US" dirty="0"/>
              <a:t>1/13/2021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r>
              <a:rPr lang="en-US" dirty="0"/>
              <a:t>
              </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roxpaul@vt.edu" TargetMode="External"/><Relationship Id="rId2" Type="http://schemas.openxmlformats.org/officeDocument/2006/relationships/hyperlink" Target="mailto:skpotter@vt.edu" TargetMode="External"/><Relationship Id="rId1" Type="http://schemas.openxmlformats.org/officeDocument/2006/relationships/slideLayout" Target="../slideLayouts/slideLayout2.xml"/><Relationship Id="rId4" Type="http://schemas.openxmlformats.org/officeDocument/2006/relationships/hyperlink" Target="mailto:samanthap@vt.edu"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admin.cs.vt.edu/" TargetMode="External"/><Relationship Id="rId2" Type="http://schemas.openxmlformats.org/officeDocument/2006/relationships/hyperlink" Target="mailto:PID@vt.edu"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mailto:gradstudents@cs.vt.edu"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www.graduatelifecenter.vt.edu/"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gpc.cs.vt.edu/shaffer/orientationS21.html"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mailto:international@vt.edu" TargetMode="External"/><Relationship Id="rId7" Type="http://schemas.openxmlformats.org/officeDocument/2006/relationships/image" Target="../media/image15.png"/><Relationship Id="rId2" Type="http://schemas.openxmlformats.org/officeDocument/2006/relationships/hyperlink" Target="https://international.vt.edu/" TargetMode="Externa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hyperlink" Target="mailto:intlncr@vt.edu" TargetMode="External"/><Relationship Id="rId4" Type="http://schemas.openxmlformats.org/officeDocument/2006/relationships/hyperlink" Target="mailto:kewills@vt.edu"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www.registrar.vt.edu/" TargetMode="External"/><Relationship Id="rId2" Type="http://schemas.openxmlformats.org/officeDocument/2006/relationships/hyperlink" Target="https://cs.vt.edu/Graduate/Courses.html"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people.cs.vt.edu/~barnette/grad/courses/"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ready.vt.edu/"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s://www.cs.vt.edu/Graduate/Courses.html" TargetMode="Externa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csgrad.cs.vt.edu/"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hyperlink" Target="https://graduateschool.vt.edu/"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hyperlink" Target="https://hosting.cs.vt.edu/gta/newCSGrad.html"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8.tiff"/><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 Id="rId9" Type="http://schemas.openxmlformats.org/officeDocument/2006/relationships/image" Target="../media/image9.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hyperlink" Target="https://cs.vt.edu/Graduate.html" TargetMode="External"/><Relationship Id="rId2" Type="http://schemas.openxmlformats.org/officeDocument/2006/relationships/hyperlink" Target="https://admin.cs.vt.edu/"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cs.vt.edu/Graduate.html" TargetMode="External"/><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5.jpeg"/><Relationship Id="rId10" Type="http://schemas.openxmlformats.org/officeDocument/2006/relationships/image" Target="../media/image9.png"/><Relationship Id="rId4" Type="http://schemas.openxmlformats.org/officeDocument/2006/relationships/image" Target="../media/image10.png"/><Relationship Id="rId9" Type="http://schemas.openxmlformats.org/officeDocument/2006/relationships/image" Target="../media/image8.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3844243"/>
            <a:ext cx="9144000" cy="1641490"/>
          </a:xfrm>
        </p:spPr>
        <p:txBody>
          <a:bodyPr>
            <a:normAutofit fontScale="90000"/>
          </a:bodyPr>
          <a:lstStyle/>
          <a:p>
            <a:r>
              <a:rPr lang="en-US" dirty="0"/>
              <a:t>CS@VT </a:t>
            </a:r>
            <a:br>
              <a:rPr lang="en-US" dirty="0"/>
            </a:br>
            <a:r>
              <a:rPr lang="en-US" dirty="0"/>
              <a:t>Spring 2021</a:t>
            </a:r>
          </a:p>
        </p:txBody>
      </p:sp>
      <p:sp>
        <p:nvSpPr>
          <p:cNvPr id="3" name="Subtitle 2"/>
          <p:cNvSpPr>
            <a:spLocks noGrp="1"/>
          </p:cNvSpPr>
          <p:nvPr>
            <p:ph type="subTitle" idx="1"/>
          </p:nvPr>
        </p:nvSpPr>
        <p:spPr>
          <a:xfrm>
            <a:off x="2209800" y="3090218"/>
            <a:ext cx="9144000" cy="754025"/>
          </a:xfrm>
        </p:spPr>
        <p:txBody>
          <a:bodyPr/>
          <a:lstStyle/>
          <a:p>
            <a:r>
              <a:rPr lang="en-US" dirty="0"/>
              <a:t>Welcome to Graduate School.</a:t>
            </a:r>
          </a:p>
        </p:txBody>
      </p:sp>
    </p:spTree>
    <p:extLst>
      <p:ext uri="{BB962C8B-B14F-4D97-AF65-F5344CB8AC3E}">
        <p14:creationId xmlns:p14="http://schemas.microsoft.com/office/powerpoint/2010/main" val="36793627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First Points of Contact</a:t>
            </a:r>
          </a:p>
        </p:txBody>
      </p:sp>
      <p:sp>
        <p:nvSpPr>
          <p:cNvPr id="3" name="Content Placeholder 2"/>
          <p:cNvSpPr>
            <a:spLocks noGrp="1"/>
          </p:cNvSpPr>
          <p:nvPr>
            <p:ph idx="1"/>
          </p:nvPr>
        </p:nvSpPr>
        <p:spPr/>
        <p:txBody>
          <a:bodyPr>
            <a:normAutofit/>
          </a:bodyPr>
          <a:lstStyle/>
          <a:p>
            <a:pPr marL="228600" lvl="3">
              <a:spcBef>
                <a:spcPts val="1000"/>
              </a:spcBef>
              <a:spcAft>
                <a:spcPts val="600"/>
              </a:spcAft>
              <a:defRPr/>
            </a:pPr>
            <a:r>
              <a:rPr lang="en-US" sz="2800" dirty="0"/>
              <a:t>Your first point of contact for day to day requests</a:t>
            </a:r>
          </a:p>
          <a:p>
            <a:pPr marL="685800" lvl="4">
              <a:spcBef>
                <a:spcPts val="1000"/>
              </a:spcBef>
              <a:spcAft>
                <a:spcPts val="600"/>
              </a:spcAft>
              <a:defRPr/>
            </a:pPr>
            <a:r>
              <a:rPr lang="en-US" sz="2400" dirty="0"/>
              <a:t>[MS/PhD Blacksburg] Sharon Kinder-Potter, </a:t>
            </a:r>
            <a:r>
              <a:rPr lang="en-US" sz="2400" dirty="0">
                <a:hlinkClick r:id="rId2"/>
              </a:rPr>
              <a:t>skpotter@vt.edu</a:t>
            </a:r>
            <a:endParaRPr lang="en-US" sz="2400" dirty="0"/>
          </a:p>
          <a:p>
            <a:pPr marL="685800" lvl="4">
              <a:spcBef>
                <a:spcPts val="1000"/>
              </a:spcBef>
              <a:spcAft>
                <a:spcPts val="600"/>
              </a:spcAft>
              <a:defRPr/>
            </a:pPr>
            <a:r>
              <a:rPr lang="en-US" sz="2400" dirty="0"/>
              <a:t>[MS/PhD NCR] Roxanne Paul, </a:t>
            </a:r>
            <a:r>
              <a:rPr lang="en-US" sz="2400" dirty="0">
                <a:hlinkClick r:id="rId3"/>
              </a:rPr>
              <a:t>roxpaul@vt.edu</a:t>
            </a:r>
            <a:endParaRPr lang="en-US" sz="2400" dirty="0"/>
          </a:p>
          <a:p>
            <a:pPr marL="685800" lvl="4">
              <a:spcBef>
                <a:spcPts val="1000"/>
              </a:spcBef>
              <a:spcAft>
                <a:spcPts val="600"/>
              </a:spcAft>
              <a:defRPr/>
            </a:pPr>
            <a:r>
              <a:rPr lang="en-US" sz="2400" dirty="0"/>
              <a:t>[MEng] Samantha Pipkin, </a:t>
            </a:r>
            <a:r>
              <a:rPr lang="en-US" sz="2400" dirty="0">
                <a:hlinkClick r:id="rId4"/>
              </a:rPr>
              <a:t>samanthap@vt.edu</a:t>
            </a:r>
            <a:endParaRPr lang="en-US" sz="2400" dirty="0"/>
          </a:p>
          <a:p>
            <a:pPr marL="228600" lvl="3">
              <a:spcBef>
                <a:spcPts val="1000"/>
              </a:spcBef>
              <a:spcAft>
                <a:spcPts val="600"/>
              </a:spcAft>
              <a:defRPr/>
            </a:pPr>
            <a:r>
              <a:rPr lang="en-US" sz="2800" dirty="0"/>
              <a:t>Academic advising </a:t>
            </a:r>
          </a:p>
          <a:p>
            <a:pPr marL="685800" lvl="4">
              <a:spcBef>
                <a:spcPts val="1000"/>
              </a:spcBef>
              <a:spcAft>
                <a:spcPts val="600"/>
              </a:spcAft>
              <a:defRPr/>
            </a:pPr>
            <a:r>
              <a:rPr lang="en-US" sz="2400" dirty="0"/>
              <a:t>Dr. Shaffer (initial advising for MS/PhD), Dr. Hooshangi (MEng)</a:t>
            </a:r>
          </a:p>
          <a:p>
            <a:pPr marL="228600" lvl="3">
              <a:spcBef>
                <a:spcPts val="1000"/>
              </a:spcBef>
              <a:spcAft>
                <a:spcPts val="600"/>
              </a:spcAft>
              <a:defRPr/>
            </a:pPr>
            <a:r>
              <a:rPr lang="en-US" sz="2800" dirty="0"/>
              <a:t>Start by emailing the coordinator and they can forward to others if needed</a:t>
            </a:r>
            <a:endParaRPr lang="en-US" sz="2400" dirty="0"/>
          </a:p>
        </p:txBody>
      </p:sp>
    </p:spTree>
    <p:extLst>
      <p:ext uri="{BB962C8B-B14F-4D97-AF65-F5344CB8AC3E}">
        <p14:creationId xmlns:p14="http://schemas.microsoft.com/office/powerpoint/2010/main" val="16607356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CS@VT by the numbers</a:t>
            </a:r>
          </a:p>
        </p:txBody>
      </p:sp>
      <p:sp>
        <p:nvSpPr>
          <p:cNvPr id="3" name="Content Placeholder 2"/>
          <p:cNvSpPr>
            <a:spLocks noGrp="1"/>
          </p:cNvSpPr>
          <p:nvPr>
            <p:ph idx="1"/>
          </p:nvPr>
        </p:nvSpPr>
        <p:spPr>
          <a:xfrm>
            <a:off x="1120000" y="1905517"/>
            <a:ext cx="10233800" cy="3780127"/>
          </a:xfrm>
        </p:spPr>
        <p:txBody>
          <a:bodyPr>
            <a:normAutofit fontScale="77500" lnSpcReduction="20000"/>
          </a:bodyPr>
          <a:lstStyle/>
          <a:p>
            <a:r>
              <a:rPr lang="en-US" dirty="0">
                <a:solidFill>
                  <a:schemeClr val="tx1"/>
                </a:solidFill>
              </a:rPr>
              <a:t>~50 tenure track faculty (~40 </a:t>
            </a:r>
            <a:r>
              <a:rPr lang="en-US" dirty="0" err="1">
                <a:solidFill>
                  <a:schemeClr val="tx1"/>
                </a:solidFill>
              </a:rPr>
              <a:t>Bburg</a:t>
            </a:r>
            <a:r>
              <a:rPr lang="en-US" dirty="0">
                <a:solidFill>
                  <a:schemeClr val="tx1"/>
                </a:solidFill>
              </a:rPr>
              <a:t>, 7 NCR);  10</a:t>
            </a:r>
            <a:r>
              <a:rPr lang="en-US" dirty="0"/>
              <a:t> teaching faculty/instructors</a:t>
            </a:r>
          </a:p>
          <a:p>
            <a:r>
              <a:rPr lang="en-US" dirty="0">
                <a:solidFill>
                  <a:schemeClr val="tx1"/>
                </a:solidFill>
              </a:rPr>
              <a:t>&gt;1500 students in CS@VT</a:t>
            </a:r>
          </a:p>
          <a:p>
            <a:pPr lvl="1"/>
            <a:r>
              <a:rPr lang="en-US" dirty="0">
                <a:solidFill>
                  <a:schemeClr val="tx1"/>
                </a:solidFill>
              </a:rPr>
              <a:t>CS Undergrads : 1200+ (Fall 2020)</a:t>
            </a:r>
          </a:p>
          <a:p>
            <a:pPr lvl="1"/>
            <a:r>
              <a:rPr lang="en-US" dirty="0">
                <a:solidFill>
                  <a:schemeClr val="tx1"/>
                </a:solidFill>
              </a:rPr>
              <a:t>CS Meng students </a:t>
            </a:r>
            <a:r>
              <a:rPr lang="en-US" dirty="0" err="1">
                <a:solidFill>
                  <a:schemeClr val="tx1"/>
                </a:solidFill>
              </a:rPr>
              <a:t>Bburg</a:t>
            </a:r>
            <a:r>
              <a:rPr lang="en-US" dirty="0">
                <a:solidFill>
                  <a:schemeClr val="tx1"/>
                </a:solidFill>
              </a:rPr>
              <a:t>/NCR: ~50</a:t>
            </a:r>
          </a:p>
          <a:p>
            <a:pPr lvl="1"/>
            <a:r>
              <a:rPr lang="en-US" dirty="0">
                <a:solidFill>
                  <a:schemeClr val="tx1"/>
                </a:solidFill>
              </a:rPr>
              <a:t>CS MS students </a:t>
            </a:r>
            <a:r>
              <a:rPr lang="en-US" dirty="0" err="1">
                <a:solidFill>
                  <a:schemeClr val="tx1"/>
                </a:solidFill>
              </a:rPr>
              <a:t>Bburg</a:t>
            </a:r>
            <a:r>
              <a:rPr lang="en-US" dirty="0">
                <a:solidFill>
                  <a:schemeClr val="tx1"/>
                </a:solidFill>
              </a:rPr>
              <a:t>/NCR: ~100 – 50 MS’s awarded annually (past 5 year average)</a:t>
            </a:r>
          </a:p>
          <a:p>
            <a:pPr lvl="1"/>
            <a:r>
              <a:rPr lang="en-US" dirty="0">
                <a:solidFill>
                  <a:schemeClr val="tx1"/>
                </a:solidFill>
              </a:rPr>
              <a:t>CS PHD students </a:t>
            </a:r>
            <a:r>
              <a:rPr lang="en-US" dirty="0" err="1">
                <a:solidFill>
                  <a:schemeClr val="tx1"/>
                </a:solidFill>
              </a:rPr>
              <a:t>Bburg</a:t>
            </a:r>
            <a:r>
              <a:rPr lang="en-US" dirty="0">
                <a:solidFill>
                  <a:schemeClr val="tx1"/>
                </a:solidFill>
              </a:rPr>
              <a:t>/NCR ~175 – 30 PHD’s awarded annually (past 5 year average)</a:t>
            </a:r>
          </a:p>
          <a:p>
            <a:r>
              <a:rPr lang="en-US" dirty="0"/>
              <a:t>Fall 2020 Grad admissions </a:t>
            </a:r>
          </a:p>
          <a:p>
            <a:pPr lvl="1"/>
            <a:r>
              <a:rPr lang="en-US" dirty="0">
                <a:solidFill>
                  <a:schemeClr val="tx1"/>
                </a:solidFill>
              </a:rPr>
              <a:t>~900 applications (total),  ~100 new students</a:t>
            </a:r>
          </a:p>
          <a:p>
            <a:pPr lvl="1"/>
            <a:r>
              <a:rPr lang="en-US" dirty="0">
                <a:solidFill>
                  <a:schemeClr val="tx1"/>
                </a:solidFill>
              </a:rPr>
              <a:t>~70-80 new grad students for Spring 2021</a:t>
            </a:r>
          </a:p>
          <a:p>
            <a:r>
              <a:rPr lang="en-US" dirty="0">
                <a:solidFill>
                  <a:schemeClr val="tx1"/>
                </a:solidFill>
              </a:rPr>
              <a:t>FY20 research expenditures ~$11.7M</a:t>
            </a:r>
          </a:p>
          <a:p>
            <a:r>
              <a:rPr lang="en-US" dirty="0">
                <a:solidFill>
                  <a:schemeClr val="tx1"/>
                </a:solidFill>
              </a:rPr>
              <a:t>About $11.8M in new grants in FY20</a:t>
            </a:r>
          </a:p>
          <a:p>
            <a:r>
              <a:rPr lang="en-US" dirty="0">
                <a:solidFill>
                  <a:schemeClr val="tx1"/>
                </a:solidFill>
              </a:rPr>
              <a:t>~90 industrial partner companies in </a:t>
            </a:r>
            <a:r>
              <a:rPr lang="en-US" dirty="0" err="1">
                <a:solidFill>
                  <a:schemeClr val="tx1"/>
                </a:solidFill>
              </a:rPr>
              <a:t>CS|Source</a:t>
            </a:r>
            <a:endParaRPr lang="en-US" dirty="0">
              <a:solidFill>
                <a:schemeClr val="tx1"/>
              </a:solidFill>
            </a:endParaRPr>
          </a:p>
          <a:p>
            <a:endParaRPr lang="en-US" dirty="0"/>
          </a:p>
        </p:txBody>
      </p:sp>
    </p:spTree>
    <p:extLst>
      <p:ext uri="{BB962C8B-B14F-4D97-AF65-F5344CB8AC3E}">
        <p14:creationId xmlns:p14="http://schemas.microsoft.com/office/powerpoint/2010/main" val="10789850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University Identification</a:t>
            </a:r>
          </a:p>
        </p:txBody>
      </p:sp>
      <p:sp>
        <p:nvSpPr>
          <p:cNvPr id="3" name="Content Placeholder 2"/>
          <p:cNvSpPr>
            <a:spLocks noGrp="1"/>
          </p:cNvSpPr>
          <p:nvPr>
            <p:ph idx="1"/>
          </p:nvPr>
        </p:nvSpPr>
        <p:spPr/>
        <p:txBody>
          <a:bodyPr>
            <a:noAutofit/>
          </a:bodyPr>
          <a:lstStyle/>
          <a:p>
            <a:r>
              <a:rPr lang="en-US" sz="1800" dirty="0"/>
              <a:t>Two flavors: PID and </a:t>
            </a:r>
            <a:r>
              <a:rPr lang="en-US" sz="1800" dirty="0" err="1"/>
              <a:t>Hokie</a:t>
            </a:r>
            <a:r>
              <a:rPr lang="en-US" sz="1800" dirty="0"/>
              <a:t> Passport identification number</a:t>
            </a:r>
          </a:p>
          <a:p>
            <a:endParaRPr lang="en-US" sz="1800" dirty="0"/>
          </a:p>
          <a:p>
            <a:r>
              <a:rPr lang="en-US" sz="1800" dirty="0"/>
              <a:t>PID is a string of characters (PUBLIC)</a:t>
            </a:r>
          </a:p>
          <a:p>
            <a:r>
              <a:rPr lang="en-US" sz="1800" dirty="0"/>
              <a:t>Will also be your PID@vt.edu email address</a:t>
            </a:r>
          </a:p>
          <a:p>
            <a:r>
              <a:rPr lang="en-US" sz="1800" dirty="0"/>
              <a:t>Example: PID=</a:t>
            </a:r>
            <a:r>
              <a:rPr lang="en-US" sz="1800" dirty="0" err="1"/>
              <a:t>shaffer</a:t>
            </a:r>
            <a:r>
              <a:rPr lang="en-US" sz="1800" dirty="0"/>
              <a:t>, shaffer@vt.edu</a:t>
            </a:r>
          </a:p>
          <a:p>
            <a:endParaRPr lang="en-US" sz="1800" dirty="0"/>
          </a:p>
          <a:p>
            <a:r>
              <a:rPr lang="en-US" sz="1800" dirty="0"/>
              <a:t>Student ID or </a:t>
            </a:r>
            <a:r>
              <a:rPr lang="en-US" sz="1800" dirty="0" err="1"/>
              <a:t>Hokie</a:t>
            </a:r>
            <a:r>
              <a:rPr lang="en-US" sz="1800" dirty="0"/>
              <a:t> Passport has a 9-digit code (PRIVATE)</a:t>
            </a:r>
          </a:p>
          <a:p>
            <a:r>
              <a:rPr lang="en-US" sz="1800" dirty="0"/>
              <a:t>It is a unique number that identifies your records at the university</a:t>
            </a:r>
          </a:p>
          <a:p>
            <a:r>
              <a:rPr lang="en-US" sz="1800" dirty="0"/>
              <a:t>Example: xxxx-x4354</a:t>
            </a:r>
          </a:p>
          <a:p>
            <a:pPr marL="0" indent="0" algn="ctr">
              <a:buNone/>
            </a:pPr>
            <a:r>
              <a:rPr lang="en-US" sz="1800" b="1" u="sng" dirty="0"/>
              <a:t>IMPORTANT: DO NOT SEND YOURS OR ANYONE ELSE’S ID # VIA EMAIL!!!</a:t>
            </a:r>
          </a:p>
          <a:p>
            <a:pPr marL="0" indent="0" algn="ctr">
              <a:buNone/>
            </a:pPr>
            <a:r>
              <a:rPr lang="en-US" sz="1800" b="1" u="sng" dirty="0"/>
              <a:t>(GTAs: Be aware of FERPA!)</a:t>
            </a:r>
          </a:p>
          <a:p>
            <a:pPr marL="0" indent="0" algn="ctr">
              <a:buNone/>
            </a:pPr>
            <a:r>
              <a:rPr lang="en-US" sz="1800" b="1" u="sng" dirty="0"/>
              <a:t>Use LAST 4 DIGITS ONLY in communications</a:t>
            </a:r>
          </a:p>
        </p:txBody>
      </p:sp>
    </p:spTree>
    <p:extLst>
      <p:ext uri="{BB962C8B-B14F-4D97-AF65-F5344CB8AC3E}">
        <p14:creationId xmlns:p14="http://schemas.microsoft.com/office/powerpoint/2010/main" val="24130316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Email (and CS Account)</a:t>
            </a:r>
          </a:p>
        </p:txBody>
      </p:sp>
      <p:sp>
        <p:nvSpPr>
          <p:cNvPr id="3" name="Content Placeholder 2"/>
          <p:cNvSpPr>
            <a:spLocks noGrp="1"/>
          </p:cNvSpPr>
          <p:nvPr>
            <p:ph idx="1"/>
          </p:nvPr>
        </p:nvSpPr>
        <p:spPr/>
        <p:txBody>
          <a:bodyPr/>
          <a:lstStyle/>
          <a:p>
            <a:endParaRPr lang="en-US" dirty="0"/>
          </a:p>
          <a:p>
            <a:r>
              <a:rPr lang="en-US" dirty="0"/>
              <a:t>Most people will assume that you read email at </a:t>
            </a:r>
            <a:r>
              <a:rPr lang="en-US" dirty="0">
                <a:hlinkClick r:id="rId2"/>
              </a:rPr>
              <a:t>PID@vt.edu</a:t>
            </a:r>
            <a:endParaRPr lang="en-US" dirty="0"/>
          </a:p>
          <a:p>
            <a:r>
              <a:rPr lang="en-US" b="1" u="sng" dirty="0"/>
              <a:t>Forward email as needed!</a:t>
            </a:r>
          </a:p>
          <a:p>
            <a:r>
              <a:rPr lang="en-US" dirty="0"/>
              <a:t>Get your SLO (CS Department) account at </a:t>
            </a:r>
            <a:r>
              <a:rPr lang="en-US" dirty="0">
                <a:hlinkClick r:id="rId3"/>
              </a:rPr>
              <a:t>https://admin.cs.vt.edu</a:t>
            </a:r>
            <a:endParaRPr lang="en-US" dirty="0"/>
          </a:p>
          <a:p>
            <a:r>
              <a:rPr lang="en-US" dirty="0"/>
              <a:t>In addition to your @vt.edu account (PID, CAS Account)</a:t>
            </a:r>
          </a:p>
          <a:p>
            <a:r>
              <a:rPr lang="en-US" dirty="0"/>
              <a:t>Includes web hosting access</a:t>
            </a:r>
          </a:p>
        </p:txBody>
      </p:sp>
    </p:spTree>
    <p:extLst>
      <p:ext uri="{BB962C8B-B14F-4D97-AF65-F5344CB8AC3E}">
        <p14:creationId xmlns:p14="http://schemas.microsoft.com/office/powerpoint/2010/main" val="12384467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Listservs</a:t>
            </a:r>
            <a:endParaRPr lang="en-US" dirty="0"/>
          </a:p>
        </p:txBody>
      </p:sp>
      <p:sp>
        <p:nvSpPr>
          <p:cNvPr id="3" name="Content Placeholder 2"/>
          <p:cNvSpPr>
            <a:spLocks noGrp="1"/>
          </p:cNvSpPr>
          <p:nvPr>
            <p:ph idx="1"/>
          </p:nvPr>
        </p:nvSpPr>
        <p:spPr/>
        <p:txBody>
          <a:bodyPr/>
          <a:lstStyle/>
          <a:p>
            <a:r>
              <a:rPr lang="en-US" dirty="0"/>
              <a:t>You will be automatically subscribed to some </a:t>
            </a:r>
            <a:r>
              <a:rPr lang="en-US" dirty="0" err="1"/>
              <a:t>listservs</a:t>
            </a:r>
            <a:r>
              <a:rPr lang="en-US" dirty="0"/>
              <a:t>; you are welcome to use them appropriately...</a:t>
            </a:r>
          </a:p>
          <a:p>
            <a:r>
              <a:rPr lang="en-US" dirty="0">
                <a:hlinkClick r:id="rId2"/>
              </a:rPr>
              <a:t>gradstudents@cs.vt.edu</a:t>
            </a:r>
            <a:endParaRPr lang="en-US" dirty="0"/>
          </a:p>
          <a:p>
            <a:r>
              <a:rPr lang="en-US" dirty="0"/>
              <a:t>VT CS Graduate Students on Facebook</a:t>
            </a:r>
          </a:p>
          <a:p>
            <a:pPr lvl="1"/>
            <a:r>
              <a:rPr lang="en-US" dirty="0"/>
              <a:t>http://www.facebook.com/groups/2444792373/</a:t>
            </a:r>
          </a:p>
          <a:p>
            <a:r>
              <a:rPr lang="en-US" dirty="0"/>
              <a:t>LinkedIn Group</a:t>
            </a:r>
          </a:p>
          <a:p>
            <a:pPr lvl="1"/>
            <a:r>
              <a:rPr lang="en-US" dirty="0"/>
              <a:t>http://www.linkedin.com/groups?gid=3691280</a:t>
            </a:r>
          </a:p>
          <a:p>
            <a:r>
              <a:rPr lang="en-US" dirty="0"/>
              <a:t>Slack: CS@VT</a:t>
            </a:r>
          </a:p>
        </p:txBody>
      </p:sp>
    </p:spTree>
    <p:extLst>
      <p:ext uri="{BB962C8B-B14F-4D97-AF65-F5344CB8AC3E}">
        <p14:creationId xmlns:p14="http://schemas.microsoft.com/office/powerpoint/2010/main" val="15343327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Graduate School</a:t>
            </a:r>
          </a:p>
        </p:txBody>
      </p:sp>
      <p:pic>
        <p:nvPicPr>
          <p:cNvPr id="13" name="Blacksburg+039.jpg"/>
          <p:cNvPicPr/>
          <p:nvPr/>
        </p:nvPicPr>
        <p:blipFill>
          <a:blip r:embed="rId2"/>
          <a:stretch>
            <a:fillRect/>
          </a:stretch>
        </p:blipFill>
        <p:spPr>
          <a:xfrm>
            <a:off x="1965048" y="1690688"/>
            <a:ext cx="3341243" cy="2354839"/>
          </a:xfrm>
          <a:prstGeom prst="rect">
            <a:avLst/>
          </a:prstGeom>
          <a:ln w="12700">
            <a:miter lim="400000"/>
          </a:ln>
        </p:spPr>
      </p:pic>
      <p:sp>
        <p:nvSpPr>
          <p:cNvPr id="14" name="Shape 157"/>
          <p:cNvSpPr/>
          <p:nvPr/>
        </p:nvSpPr>
        <p:spPr>
          <a:xfrm>
            <a:off x="7437581" y="4632426"/>
            <a:ext cx="3416301" cy="1477328"/>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lvl="0" algn="ctr">
              <a:buClr>
                <a:srgbClr val="000000"/>
              </a:buClr>
              <a:buFont typeface="Arial"/>
              <a:defRPr sz="1800">
                <a:solidFill>
                  <a:srgbClr val="000000"/>
                </a:solidFill>
                <a:uFillTx/>
              </a:defRPr>
            </a:pPr>
            <a:r>
              <a:rPr sz="2400" dirty="0">
                <a:solidFill>
                  <a:srgbClr val="00B0F0"/>
                </a:solidFill>
                <a:uFill>
                  <a:solidFill>
                    <a:srgbClr val="052FD8"/>
                  </a:solidFill>
                </a:uFill>
              </a:rPr>
              <a:t>Teaching</a:t>
            </a:r>
          </a:p>
          <a:p>
            <a:pPr lvl="0" algn="ctr">
              <a:buClr>
                <a:srgbClr val="000000"/>
              </a:buClr>
              <a:buFont typeface="Arial"/>
              <a:defRPr sz="1800">
                <a:solidFill>
                  <a:srgbClr val="000000"/>
                </a:solidFill>
                <a:uFillTx/>
              </a:defRPr>
            </a:pPr>
            <a:r>
              <a:rPr sz="2400" dirty="0">
                <a:solidFill>
                  <a:srgbClr val="00B0F0"/>
                </a:solidFill>
                <a:uFill>
                  <a:solidFill>
                    <a:srgbClr val="052FD8"/>
                  </a:solidFill>
                </a:uFill>
              </a:rPr>
              <a:t>Advising</a:t>
            </a:r>
          </a:p>
          <a:p>
            <a:pPr lvl="0" algn="ctr">
              <a:buClr>
                <a:srgbClr val="000000"/>
              </a:buClr>
              <a:buFont typeface="Arial"/>
              <a:defRPr sz="1800">
                <a:solidFill>
                  <a:srgbClr val="000000"/>
                </a:solidFill>
                <a:uFillTx/>
              </a:defRPr>
            </a:pPr>
            <a:r>
              <a:rPr sz="2400" dirty="0">
                <a:solidFill>
                  <a:srgbClr val="00B0F0"/>
                </a:solidFill>
                <a:uFill>
                  <a:solidFill>
                    <a:srgbClr val="052FD8"/>
                  </a:solidFill>
                </a:uFill>
              </a:rPr>
              <a:t>Supervising research</a:t>
            </a:r>
            <a:endParaRPr lang="en-US" sz="2400" dirty="0">
              <a:solidFill>
                <a:srgbClr val="00B0F0"/>
              </a:solidFill>
              <a:uFill>
                <a:solidFill>
                  <a:srgbClr val="052FD8"/>
                </a:solidFill>
              </a:uFill>
            </a:endParaRPr>
          </a:p>
          <a:p>
            <a:pPr lvl="0" algn="ctr">
              <a:buClr>
                <a:srgbClr val="000000"/>
              </a:buClr>
              <a:buFont typeface="Arial"/>
              <a:defRPr sz="1800">
                <a:solidFill>
                  <a:srgbClr val="000000"/>
                </a:solidFill>
                <a:uFillTx/>
              </a:defRPr>
            </a:pPr>
            <a:r>
              <a:rPr lang="en-US" sz="2400" dirty="0">
                <a:solidFill>
                  <a:srgbClr val="00B0F0"/>
                </a:solidFill>
                <a:uFill>
                  <a:solidFill>
                    <a:srgbClr val="052FD8"/>
                  </a:solidFill>
                </a:uFill>
              </a:rPr>
              <a:t>Local requirements</a:t>
            </a:r>
            <a:endParaRPr sz="2400" dirty="0">
              <a:solidFill>
                <a:srgbClr val="00B0F0"/>
              </a:solidFill>
              <a:uFill>
                <a:solidFill>
                  <a:srgbClr val="052FD8"/>
                </a:solidFill>
              </a:uFill>
            </a:endParaRPr>
          </a:p>
        </p:txBody>
      </p:sp>
      <p:sp>
        <p:nvSpPr>
          <p:cNvPr id="15" name="Shape 158"/>
          <p:cNvSpPr/>
          <p:nvPr/>
        </p:nvSpPr>
        <p:spPr>
          <a:xfrm>
            <a:off x="2165154" y="4632426"/>
            <a:ext cx="2997615" cy="1477328"/>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p>
            <a:pPr lvl="0" algn="ctr">
              <a:buClr>
                <a:srgbClr val="000000"/>
              </a:buClr>
              <a:buFont typeface="Arial"/>
              <a:defRPr sz="1800">
                <a:solidFill>
                  <a:srgbClr val="000000"/>
                </a:solidFill>
                <a:uFillTx/>
              </a:defRPr>
            </a:pPr>
            <a:r>
              <a:rPr sz="2400" dirty="0">
                <a:solidFill>
                  <a:srgbClr val="00B0F0"/>
                </a:solidFill>
                <a:uFill>
                  <a:solidFill>
                    <a:srgbClr val="052FD8"/>
                  </a:solidFill>
                </a:uFill>
              </a:rPr>
              <a:t>Admissions</a:t>
            </a:r>
          </a:p>
          <a:p>
            <a:pPr lvl="0" algn="ctr">
              <a:buClr>
                <a:srgbClr val="000000"/>
              </a:buClr>
              <a:buFont typeface="Arial"/>
              <a:defRPr sz="1800">
                <a:solidFill>
                  <a:srgbClr val="000000"/>
                </a:solidFill>
                <a:uFillTx/>
              </a:defRPr>
            </a:pPr>
            <a:r>
              <a:rPr sz="2400" dirty="0">
                <a:solidFill>
                  <a:srgbClr val="00B0F0"/>
                </a:solidFill>
                <a:uFill>
                  <a:solidFill>
                    <a:srgbClr val="052FD8"/>
                  </a:solidFill>
                </a:uFill>
              </a:rPr>
              <a:t>Policies</a:t>
            </a:r>
          </a:p>
          <a:p>
            <a:pPr lvl="0" algn="ctr">
              <a:buClr>
                <a:srgbClr val="000000"/>
              </a:buClr>
              <a:buFont typeface="Arial"/>
              <a:defRPr sz="1800">
                <a:solidFill>
                  <a:srgbClr val="000000"/>
                </a:solidFill>
                <a:uFillTx/>
              </a:defRPr>
            </a:pPr>
            <a:r>
              <a:rPr sz="2400" dirty="0">
                <a:solidFill>
                  <a:srgbClr val="00B0F0"/>
                </a:solidFill>
                <a:uFill>
                  <a:solidFill>
                    <a:srgbClr val="052FD8"/>
                  </a:solidFill>
                </a:uFill>
              </a:rPr>
              <a:t>Minimum requirements</a:t>
            </a:r>
          </a:p>
          <a:p>
            <a:pPr lvl="0" algn="ctr">
              <a:buClr>
                <a:srgbClr val="000000"/>
              </a:buClr>
              <a:buFont typeface="Arial"/>
              <a:defRPr sz="1800">
                <a:solidFill>
                  <a:srgbClr val="000000"/>
                </a:solidFill>
                <a:uFillTx/>
              </a:defRPr>
            </a:pPr>
            <a:r>
              <a:rPr sz="2400" dirty="0">
                <a:solidFill>
                  <a:srgbClr val="00B0F0"/>
                </a:solidFill>
                <a:uFill>
                  <a:solidFill>
                    <a:srgbClr val="052FD8"/>
                  </a:solidFill>
                </a:uFill>
              </a:rPr>
              <a:t>Award Degrees</a:t>
            </a:r>
          </a:p>
        </p:txBody>
      </p:sp>
      <p:sp>
        <p:nvSpPr>
          <p:cNvPr id="16" name="Shape 159"/>
          <p:cNvSpPr/>
          <p:nvPr/>
        </p:nvSpPr>
        <p:spPr>
          <a:xfrm>
            <a:off x="1231911" y="4109206"/>
            <a:ext cx="4864100" cy="523220"/>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algn="ctr">
              <a:defRPr b="1">
                <a:solidFill>
                  <a:srgbClr val="941100"/>
                </a:solidFill>
                <a:uFill>
                  <a:solidFill>
                    <a:srgbClr val="941100"/>
                  </a:solidFill>
                </a:uFill>
              </a:defRPr>
            </a:lvl1pPr>
          </a:lstStyle>
          <a:p>
            <a:pPr lvl="0">
              <a:defRPr sz="1800" b="0">
                <a:solidFill>
                  <a:srgbClr val="000000"/>
                </a:solidFill>
                <a:uFillTx/>
              </a:defRPr>
            </a:pPr>
            <a:r>
              <a:rPr sz="3400" b="1" dirty="0">
                <a:solidFill>
                  <a:schemeClr val="tx1"/>
                </a:solidFill>
                <a:uFill>
                  <a:solidFill>
                    <a:srgbClr val="941100"/>
                  </a:solidFill>
                </a:uFill>
              </a:rPr>
              <a:t>Graduate School</a:t>
            </a:r>
          </a:p>
        </p:txBody>
      </p:sp>
      <p:sp>
        <p:nvSpPr>
          <p:cNvPr id="17" name="Shape 160"/>
          <p:cNvSpPr/>
          <p:nvPr/>
        </p:nvSpPr>
        <p:spPr>
          <a:xfrm>
            <a:off x="6789881" y="4109206"/>
            <a:ext cx="4711700" cy="523220"/>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algn="ctr">
              <a:defRPr b="1">
                <a:solidFill>
                  <a:srgbClr val="941100"/>
                </a:solidFill>
                <a:uFill>
                  <a:solidFill>
                    <a:srgbClr val="941100"/>
                  </a:solidFill>
                </a:uFill>
              </a:defRPr>
            </a:lvl1pPr>
          </a:lstStyle>
          <a:p>
            <a:pPr lvl="0">
              <a:defRPr sz="1800" b="0">
                <a:solidFill>
                  <a:srgbClr val="000000"/>
                </a:solidFill>
                <a:uFillTx/>
              </a:defRPr>
            </a:pPr>
            <a:r>
              <a:rPr sz="3400" b="1" dirty="0">
                <a:solidFill>
                  <a:schemeClr val="tx1"/>
                </a:solidFill>
                <a:uFill>
                  <a:solidFill>
                    <a:srgbClr val="941100"/>
                  </a:solidFill>
                </a:uFill>
              </a:rPr>
              <a:t>CS Department</a:t>
            </a:r>
          </a:p>
        </p:txBody>
      </p:sp>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95930" y="2480805"/>
            <a:ext cx="2019048" cy="774603"/>
          </a:xfrm>
          <a:prstGeom prst="rect">
            <a:avLst/>
          </a:prstGeom>
        </p:spPr>
      </p:pic>
    </p:spTree>
    <p:extLst>
      <p:ext uri="{BB962C8B-B14F-4D97-AF65-F5344CB8AC3E}">
        <p14:creationId xmlns:p14="http://schemas.microsoft.com/office/powerpoint/2010/main" val="9560710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Main Points of Contact (GLC)</a:t>
            </a:r>
          </a:p>
        </p:txBody>
      </p:sp>
      <p:sp>
        <p:nvSpPr>
          <p:cNvPr id="4" name="Shape 172"/>
          <p:cNvSpPr>
            <a:spLocks noGrp="1"/>
          </p:cNvSpPr>
          <p:nvPr>
            <p:ph idx="1"/>
          </p:nvPr>
        </p:nvSpPr>
        <p:spPr>
          <a:prstGeom prst="rect">
            <a:avLst/>
          </a:prstGeom>
        </p:spPr>
        <p:txBody>
          <a:bodyPr vert="horz" lIns="91440" tIns="45720" rIns="91440" bIns="45720" rtlCol="0">
            <a:normAutofit/>
          </a:bodyPr>
          <a:lstStyle/>
          <a:p>
            <a:r>
              <a:rPr dirty="0" err="1"/>
              <a:t>Cranwell</a:t>
            </a:r>
            <a:r>
              <a:rPr dirty="0"/>
              <a:t> International Center</a:t>
            </a:r>
          </a:p>
          <a:p>
            <a:pPr lvl="1"/>
            <a:r>
              <a:rPr dirty="0"/>
              <a:t>for international students</a:t>
            </a:r>
          </a:p>
          <a:p>
            <a:r>
              <a:rPr dirty="0"/>
              <a:t>Cook Counseling Center</a:t>
            </a:r>
          </a:p>
          <a:p>
            <a:pPr lvl="1"/>
            <a:r>
              <a:rPr dirty="0"/>
              <a:t>for wellness</a:t>
            </a:r>
            <a:r>
              <a:rPr lang="en-US" dirty="0"/>
              <a:t>, academic skills</a:t>
            </a:r>
            <a:endParaRPr dirty="0"/>
          </a:p>
          <a:p>
            <a:r>
              <a:rPr dirty="0"/>
              <a:t>Graduate Student Ombudsperson</a:t>
            </a:r>
          </a:p>
          <a:p>
            <a:pPr lvl="1"/>
            <a:r>
              <a:rPr lang="en-US" dirty="0"/>
              <a:t>Bryan Hanson</a:t>
            </a:r>
            <a:endParaRPr dirty="0"/>
          </a:p>
          <a:p>
            <a:pPr lvl="1"/>
            <a:r>
              <a:rPr dirty="0"/>
              <a:t>For a safe place to be heard (confidential)</a:t>
            </a:r>
          </a:p>
          <a:p>
            <a:r>
              <a:rPr dirty="0"/>
              <a:t>Plenty of </a:t>
            </a:r>
            <a:r>
              <a:rPr lang="en-US" dirty="0"/>
              <a:t>other </a:t>
            </a:r>
            <a:r>
              <a:rPr dirty="0"/>
              <a:t>administrative offices throughout the university (check the website)</a:t>
            </a:r>
          </a:p>
        </p:txBody>
      </p:sp>
      <p:pic>
        <p:nvPicPr>
          <p:cNvPr id="2052" name="Picture 4" descr="Bryan Hanson Graduate School Ombudspers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42495" y="3687108"/>
            <a:ext cx="1665927" cy="11166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66688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Graduate Life Center (GLC)</a:t>
            </a:r>
          </a:p>
        </p:txBody>
      </p:sp>
      <p:sp>
        <p:nvSpPr>
          <p:cNvPr id="3" name="Content Placeholder 2"/>
          <p:cNvSpPr>
            <a:spLocks noGrp="1"/>
          </p:cNvSpPr>
          <p:nvPr>
            <p:ph idx="1"/>
          </p:nvPr>
        </p:nvSpPr>
        <p:spPr/>
        <p:txBody>
          <a:bodyPr/>
          <a:lstStyle/>
          <a:p>
            <a:r>
              <a:rPr lang="en-US" dirty="0">
                <a:hlinkClick r:id="rId2"/>
              </a:rPr>
              <a:t>http://www.graduatelifecenter.vt.edu/</a:t>
            </a:r>
            <a:r>
              <a:rPr lang="en-US" dirty="0"/>
              <a:t> </a:t>
            </a:r>
          </a:p>
          <a:p>
            <a:r>
              <a:rPr lang="en-US" dirty="0"/>
              <a:t>Next to Squires on campus</a:t>
            </a:r>
          </a:p>
          <a:p>
            <a:r>
              <a:rPr lang="en-US" dirty="0"/>
              <a:t>Location of Graduate School Offices</a:t>
            </a:r>
          </a:p>
          <a:p>
            <a:r>
              <a:rPr lang="en-US" dirty="0"/>
              <a:t>Lots of spaces for graduate students use only</a:t>
            </a:r>
          </a:p>
          <a:p>
            <a:r>
              <a:rPr lang="en-US" dirty="0"/>
              <a:t>Au Bon Pain </a:t>
            </a:r>
          </a:p>
          <a:p>
            <a:r>
              <a:rPr lang="en-US" dirty="0"/>
              <a:t>Computer Lab, reading lounge, etc.</a:t>
            </a:r>
          </a:p>
          <a:p>
            <a:r>
              <a:rPr lang="en-US" dirty="0"/>
              <a:t>Offices for Graduate Student Association</a:t>
            </a:r>
          </a:p>
        </p:txBody>
      </p:sp>
    </p:spTree>
    <p:extLst>
      <p:ext uri="{BB962C8B-B14F-4D97-AF65-F5344CB8AC3E}">
        <p14:creationId xmlns:p14="http://schemas.microsoft.com/office/powerpoint/2010/main" val="34101326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5BAE6-98E3-BA40-971A-04944B7820EB}"/>
              </a:ext>
            </a:extLst>
          </p:cNvPr>
          <p:cNvSpPr>
            <a:spLocks noGrp="1"/>
          </p:cNvSpPr>
          <p:nvPr>
            <p:ph type="title"/>
          </p:nvPr>
        </p:nvSpPr>
        <p:spPr/>
        <p:txBody>
          <a:bodyPr>
            <a:normAutofit/>
          </a:bodyPr>
          <a:lstStyle/>
          <a:p>
            <a:r>
              <a:rPr lang="en-US" dirty="0"/>
              <a:t>Graduate School- NCR	</a:t>
            </a:r>
          </a:p>
        </p:txBody>
      </p:sp>
      <p:sp>
        <p:nvSpPr>
          <p:cNvPr id="3" name="Date Placeholder 2">
            <a:extLst>
              <a:ext uri="{FF2B5EF4-FFF2-40B4-BE49-F238E27FC236}">
                <a16:creationId xmlns:a16="http://schemas.microsoft.com/office/drawing/2014/main" id="{ED34C8C9-A70A-204C-901E-3346D6F5FDC8}"/>
              </a:ext>
            </a:extLst>
          </p:cNvPr>
          <p:cNvSpPr>
            <a:spLocks noGrp="1"/>
          </p:cNvSpPr>
          <p:nvPr>
            <p:ph type="dt" sz="half" idx="10"/>
          </p:nvPr>
        </p:nvSpPr>
        <p:spPr/>
        <p:txBody>
          <a:bodyPr/>
          <a:lstStyle/>
          <a:p>
            <a:r>
              <a:rPr lang="en-US"/>
              <a:t>8/18/20</a:t>
            </a:r>
            <a:endParaRPr lang="en-US" dirty="0"/>
          </a:p>
        </p:txBody>
      </p:sp>
      <p:sp>
        <p:nvSpPr>
          <p:cNvPr id="4" name="Slide Number Placeholder 3">
            <a:extLst>
              <a:ext uri="{FF2B5EF4-FFF2-40B4-BE49-F238E27FC236}">
                <a16:creationId xmlns:a16="http://schemas.microsoft.com/office/drawing/2014/main" id="{CB977013-8259-7543-89FC-7D1EF2FEB62D}"/>
              </a:ext>
            </a:extLst>
          </p:cNvPr>
          <p:cNvSpPr>
            <a:spLocks noGrp="1"/>
          </p:cNvSpPr>
          <p:nvPr>
            <p:ph type="sldNum" sz="quarter" idx="12"/>
          </p:nvPr>
        </p:nvSpPr>
        <p:spPr/>
        <p:txBody>
          <a:bodyPr/>
          <a:lstStyle/>
          <a:p>
            <a:fld id="{F13255C3-EC6F-3E44-8738-BCB40BBB5A07}" type="slidenum">
              <a:rPr lang="en-US" smtClean="0"/>
              <a:t>18</a:t>
            </a:fld>
            <a:endParaRPr lang="en-US"/>
          </a:p>
        </p:txBody>
      </p:sp>
      <p:sp>
        <p:nvSpPr>
          <p:cNvPr id="5" name="Content Placeholder 4">
            <a:extLst>
              <a:ext uri="{FF2B5EF4-FFF2-40B4-BE49-F238E27FC236}">
                <a16:creationId xmlns:a16="http://schemas.microsoft.com/office/drawing/2014/main" id="{9473E6A0-429B-1142-AC82-2757E0D6F3D1}"/>
              </a:ext>
            </a:extLst>
          </p:cNvPr>
          <p:cNvSpPr>
            <a:spLocks noGrp="1"/>
          </p:cNvSpPr>
          <p:nvPr>
            <p:ph idx="1"/>
          </p:nvPr>
        </p:nvSpPr>
        <p:spPr/>
        <p:txBody>
          <a:bodyPr>
            <a:normAutofit/>
          </a:bodyPr>
          <a:lstStyle/>
          <a:p>
            <a:r>
              <a:rPr lang="en-US" dirty="0"/>
              <a:t>Falls Church campus</a:t>
            </a:r>
          </a:p>
          <a:p>
            <a:pPr lvl="1"/>
            <a:r>
              <a:rPr lang="en-US" dirty="0"/>
              <a:t>Classes and spaces to study</a:t>
            </a:r>
          </a:p>
          <a:p>
            <a:pPr lvl="1"/>
            <a:r>
              <a:rPr lang="en-US" dirty="0"/>
              <a:t>Library in the basement (where you get your ID)</a:t>
            </a:r>
          </a:p>
          <a:p>
            <a:pPr marL="0" indent="0">
              <a:buNone/>
            </a:pPr>
            <a:endParaRPr lang="en-US" dirty="0"/>
          </a:p>
        </p:txBody>
      </p:sp>
    </p:spTree>
    <p:extLst>
      <p:ext uri="{BB962C8B-B14F-4D97-AF65-F5344CB8AC3E}">
        <p14:creationId xmlns:p14="http://schemas.microsoft.com/office/powerpoint/2010/main" val="28498029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CA209-DE36-BA4B-BBE6-38BDFAC3F797}"/>
              </a:ext>
            </a:extLst>
          </p:cNvPr>
          <p:cNvSpPr>
            <a:spLocks noGrp="1"/>
          </p:cNvSpPr>
          <p:nvPr>
            <p:ph type="title"/>
          </p:nvPr>
        </p:nvSpPr>
        <p:spPr/>
        <p:txBody>
          <a:bodyPr>
            <a:normAutofit fontScale="90000"/>
          </a:bodyPr>
          <a:lstStyle/>
          <a:p>
            <a:r>
              <a:rPr lang="en-US" dirty="0"/>
              <a:t>Point of contact-Graduate School: DC	</a:t>
            </a:r>
          </a:p>
        </p:txBody>
      </p:sp>
      <p:sp>
        <p:nvSpPr>
          <p:cNvPr id="3" name="Date Placeholder 2">
            <a:extLst>
              <a:ext uri="{FF2B5EF4-FFF2-40B4-BE49-F238E27FC236}">
                <a16:creationId xmlns:a16="http://schemas.microsoft.com/office/drawing/2014/main" id="{26F31953-818F-D347-8F9D-D3DE5D59492D}"/>
              </a:ext>
            </a:extLst>
          </p:cNvPr>
          <p:cNvSpPr>
            <a:spLocks noGrp="1"/>
          </p:cNvSpPr>
          <p:nvPr>
            <p:ph type="dt" sz="half" idx="10"/>
          </p:nvPr>
        </p:nvSpPr>
        <p:spPr/>
        <p:txBody>
          <a:bodyPr/>
          <a:lstStyle/>
          <a:p>
            <a:r>
              <a:rPr lang="en-US"/>
              <a:t>8/18/20</a:t>
            </a:r>
            <a:endParaRPr lang="en-US" dirty="0"/>
          </a:p>
        </p:txBody>
      </p:sp>
      <p:sp>
        <p:nvSpPr>
          <p:cNvPr id="4" name="Slide Number Placeholder 3">
            <a:extLst>
              <a:ext uri="{FF2B5EF4-FFF2-40B4-BE49-F238E27FC236}">
                <a16:creationId xmlns:a16="http://schemas.microsoft.com/office/drawing/2014/main" id="{8B7747AC-643B-BC41-80E2-BF7026AA14EE}"/>
              </a:ext>
            </a:extLst>
          </p:cNvPr>
          <p:cNvSpPr>
            <a:spLocks noGrp="1"/>
          </p:cNvSpPr>
          <p:nvPr>
            <p:ph type="sldNum" sz="quarter" idx="12"/>
          </p:nvPr>
        </p:nvSpPr>
        <p:spPr/>
        <p:txBody>
          <a:bodyPr/>
          <a:lstStyle/>
          <a:p>
            <a:fld id="{F13255C3-EC6F-3E44-8738-BCB40BBB5A07}" type="slidenum">
              <a:rPr lang="en-US" smtClean="0"/>
              <a:t>19</a:t>
            </a:fld>
            <a:endParaRPr lang="en-US"/>
          </a:p>
        </p:txBody>
      </p:sp>
      <p:pic>
        <p:nvPicPr>
          <p:cNvPr id="7" name="Picture 6">
            <a:extLst>
              <a:ext uri="{FF2B5EF4-FFF2-40B4-BE49-F238E27FC236}">
                <a16:creationId xmlns:a16="http://schemas.microsoft.com/office/drawing/2014/main" id="{4DA0308E-AD18-CB4A-87FC-2C080680CB57}"/>
              </a:ext>
            </a:extLst>
          </p:cNvPr>
          <p:cNvPicPr>
            <a:picLocks noChangeAspect="1"/>
          </p:cNvPicPr>
          <p:nvPr/>
        </p:nvPicPr>
        <p:blipFill rotWithShape="1">
          <a:blip r:embed="rId2"/>
          <a:srcRect b="65158"/>
          <a:stretch/>
        </p:blipFill>
        <p:spPr>
          <a:xfrm>
            <a:off x="4155778" y="2035204"/>
            <a:ext cx="7164616" cy="2184778"/>
          </a:xfrm>
          <a:prstGeom prst="rect">
            <a:avLst/>
          </a:prstGeom>
        </p:spPr>
      </p:pic>
      <p:sp>
        <p:nvSpPr>
          <p:cNvPr id="8" name="TextBox 7">
            <a:extLst>
              <a:ext uri="{FF2B5EF4-FFF2-40B4-BE49-F238E27FC236}">
                <a16:creationId xmlns:a16="http://schemas.microsoft.com/office/drawing/2014/main" id="{6450608F-A731-644F-AEC2-C14E1AFD8ABE}"/>
              </a:ext>
            </a:extLst>
          </p:cNvPr>
          <p:cNvSpPr txBox="1"/>
          <p:nvPr/>
        </p:nvSpPr>
        <p:spPr>
          <a:xfrm>
            <a:off x="1201269" y="2514282"/>
            <a:ext cx="2121480" cy="707886"/>
          </a:xfrm>
          <a:prstGeom prst="rect">
            <a:avLst/>
          </a:prstGeom>
          <a:noFill/>
        </p:spPr>
        <p:txBody>
          <a:bodyPr wrap="square" rtlCol="0">
            <a:spAutoFit/>
          </a:bodyPr>
          <a:lstStyle/>
          <a:p>
            <a:r>
              <a:rPr lang="en-US" sz="2000" b="1" dirty="0">
                <a:solidFill>
                  <a:srgbClr val="FF6600"/>
                </a:solidFill>
              </a:rPr>
              <a:t>Primary graduate school contact</a:t>
            </a:r>
          </a:p>
        </p:txBody>
      </p:sp>
      <p:pic>
        <p:nvPicPr>
          <p:cNvPr id="9" name="Picture 8">
            <a:extLst>
              <a:ext uri="{FF2B5EF4-FFF2-40B4-BE49-F238E27FC236}">
                <a16:creationId xmlns:a16="http://schemas.microsoft.com/office/drawing/2014/main" id="{89A30929-ABE7-EC47-9AFD-E4C469E7512F}"/>
              </a:ext>
            </a:extLst>
          </p:cNvPr>
          <p:cNvPicPr>
            <a:picLocks noChangeAspect="1"/>
          </p:cNvPicPr>
          <p:nvPr/>
        </p:nvPicPr>
        <p:blipFill>
          <a:blip r:embed="rId3"/>
          <a:stretch>
            <a:fillRect/>
          </a:stretch>
        </p:blipFill>
        <p:spPr>
          <a:xfrm>
            <a:off x="3192864" y="4219982"/>
            <a:ext cx="6455714" cy="2638018"/>
          </a:xfrm>
          <a:prstGeom prst="rect">
            <a:avLst/>
          </a:prstGeom>
        </p:spPr>
      </p:pic>
      <p:sp>
        <p:nvSpPr>
          <p:cNvPr id="10" name="Up Arrow 9">
            <a:extLst>
              <a:ext uri="{FF2B5EF4-FFF2-40B4-BE49-F238E27FC236}">
                <a16:creationId xmlns:a16="http://schemas.microsoft.com/office/drawing/2014/main" id="{D399031C-23F2-2D48-9355-C98DDE4798FC}"/>
              </a:ext>
            </a:extLst>
          </p:cNvPr>
          <p:cNvSpPr/>
          <p:nvPr/>
        </p:nvSpPr>
        <p:spPr>
          <a:xfrm rot="5400000">
            <a:off x="3373744" y="2754213"/>
            <a:ext cx="385000" cy="74676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CAA4B84-A105-8942-92A2-061E0DBCDA76}"/>
              </a:ext>
            </a:extLst>
          </p:cNvPr>
          <p:cNvSpPr/>
          <p:nvPr/>
        </p:nvSpPr>
        <p:spPr>
          <a:xfrm>
            <a:off x="1201269" y="2035204"/>
            <a:ext cx="9791851" cy="2184778"/>
          </a:xfrm>
          <a:prstGeom prst="rect">
            <a:avLst/>
          </a:prstGeom>
          <a:noFill/>
          <a:ln w="44450">
            <a:solidFill>
              <a:srgbClr val="FF66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6600"/>
                </a:solidFill>
              </a:ln>
            </a:endParaRPr>
          </a:p>
        </p:txBody>
      </p:sp>
    </p:spTree>
    <p:extLst>
      <p:ext uri="{BB962C8B-B14F-4D97-AF65-F5344CB8AC3E}">
        <p14:creationId xmlns:p14="http://schemas.microsoft.com/office/powerpoint/2010/main" val="3493842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we will do today</a:t>
            </a:r>
          </a:p>
        </p:txBody>
      </p:sp>
      <p:sp>
        <p:nvSpPr>
          <p:cNvPr id="3" name="Content Placeholder 2"/>
          <p:cNvSpPr>
            <a:spLocks noGrp="1"/>
          </p:cNvSpPr>
          <p:nvPr>
            <p:ph idx="1"/>
          </p:nvPr>
        </p:nvSpPr>
        <p:spPr/>
        <p:txBody>
          <a:bodyPr>
            <a:normAutofit/>
          </a:bodyPr>
          <a:lstStyle/>
          <a:p>
            <a:r>
              <a:rPr lang="en-US" dirty="0"/>
              <a:t>Intro to the Department</a:t>
            </a:r>
          </a:p>
          <a:p>
            <a:r>
              <a:rPr lang="en-US" dirty="0"/>
              <a:t>Brief intro to the Graduate School</a:t>
            </a:r>
          </a:p>
          <a:p>
            <a:r>
              <a:rPr lang="en-US" dirty="0"/>
              <a:t>Classes</a:t>
            </a:r>
          </a:p>
          <a:p>
            <a:r>
              <a:rPr lang="en-US" dirty="0"/>
              <a:t>MEng program introduction</a:t>
            </a:r>
          </a:p>
          <a:p>
            <a:r>
              <a:rPr lang="en-US" dirty="0"/>
              <a:t>Programs of study (MS and PhD)</a:t>
            </a:r>
          </a:p>
          <a:p>
            <a:r>
              <a:rPr lang="en-US" dirty="0"/>
              <a:t>Student progress</a:t>
            </a:r>
          </a:p>
          <a:p>
            <a:r>
              <a:rPr lang="en-US" dirty="0"/>
              <a:t>Mechanics and Things To Do</a:t>
            </a:r>
          </a:p>
          <a:p>
            <a:r>
              <a:rPr lang="en-US" b="1" dirty="0">
                <a:solidFill>
                  <a:srgbClr val="FF0000"/>
                </a:solidFill>
                <a:hlinkClick r:id="rId2"/>
              </a:rPr>
              <a:t>https://gpc.cs.vt.edu/shaffer/orientationS21.html</a:t>
            </a:r>
            <a:endParaRPr lang="en-US" b="1" dirty="0">
              <a:solidFill>
                <a:srgbClr val="FF0000"/>
              </a:solidFill>
            </a:endParaRPr>
          </a:p>
          <a:p>
            <a:endParaRPr lang="en-US" dirty="0"/>
          </a:p>
          <a:p>
            <a:pPr marL="0" indent="0">
              <a:buNone/>
            </a:pPr>
            <a:endParaRPr lang="en-US" dirty="0"/>
          </a:p>
          <a:p>
            <a:endParaRPr lang="en-US" dirty="0"/>
          </a:p>
        </p:txBody>
      </p:sp>
    </p:spTree>
    <p:extLst>
      <p:ext uri="{BB962C8B-B14F-4D97-AF65-F5344CB8AC3E}">
        <p14:creationId xmlns:p14="http://schemas.microsoft.com/office/powerpoint/2010/main" val="13405843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Point of contact- International students</a:t>
            </a:r>
          </a:p>
        </p:txBody>
      </p:sp>
      <p:sp>
        <p:nvSpPr>
          <p:cNvPr id="3" name="Content Placeholder 2"/>
          <p:cNvSpPr>
            <a:spLocks noGrp="1"/>
          </p:cNvSpPr>
          <p:nvPr>
            <p:ph idx="1"/>
          </p:nvPr>
        </p:nvSpPr>
        <p:spPr/>
        <p:txBody>
          <a:bodyPr>
            <a:normAutofit/>
          </a:bodyPr>
          <a:lstStyle/>
          <a:p>
            <a:r>
              <a:rPr lang="en-US" u="sng" dirty="0">
                <a:hlinkClick r:id="rId2"/>
              </a:rPr>
              <a:t>https://international.vt.edu/</a:t>
            </a:r>
            <a:endParaRPr lang="en-US" u="sng" dirty="0"/>
          </a:p>
          <a:p>
            <a:r>
              <a:rPr lang="en-US" dirty="0"/>
              <a:t>Blacksburg </a:t>
            </a:r>
          </a:p>
          <a:p>
            <a:pPr lvl="1"/>
            <a:r>
              <a:rPr lang="en-US" dirty="0"/>
              <a:t>Cranwell International Center (</a:t>
            </a:r>
            <a:r>
              <a:rPr lang="en-US" u="sng" dirty="0">
                <a:hlinkClick r:id="rId3" tooltip="international@vt.edu"/>
              </a:rPr>
              <a:t>international@vt.edu</a:t>
            </a:r>
            <a:r>
              <a:rPr lang="en-US" u="sng" dirty="0"/>
              <a:t>)</a:t>
            </a:r>
            <a:endParaRPr lang="en-US" dirty="0"/>
          </a:p>
          <a:p>
            <a:pPr lvl="1"/>
            <a:r>
              <a:rPr lang="en-US" dirty="0"/>
              <a:t>CS-Advisor: Karen Wills </a:t>
            </a:r>
            <a:r>
              <a:rPr lang="en-US" u="sng" dirty="0">
                <a:hlinkClick r:id="rId4"/>
              </a:rPr>
              <a:t>kewills@vt.edu</a:t>
            </a:r>
            <a:endParaRPr lang="en-US" u="sng" dirty="0"/>
          </a:p>
          <a:p>
            <a:r>
              <a:rPr lang="en-US" dirty="0"/>
              <a:t>NCR</a:t>
            </a:r>
            <a:endParaRPr lang="en-US" sz="1800" dirty="0"/>
          </a:p>
          <a:p>
            <a:pPr lvl="1"/>
            <a:r>
              <a:rPr lang="en-US" dirty="0"/>
              <a:t>Jessica Mullins: </a:t>
            </a:r>
            <a:r>
              <a:rPr lang="en-US" u="sng" dirty="0">
                <a:hlinkClick r:id="rId5"/>
              </a:rPr>
              <a:t>intlncr@vt.edu</a:t>
            </a:r>
            <a:endParaRPr lang="en-US" dirty="0"/>
          </a:p>
        </p:txBody>
      </p:sp>
      <p:pic>
        <p:nvPicPr>
          <p:cNvPr id="6" name="Picture 5">
            <a:extLst>
              <a:ext uri="{FF2B5EF4-FFF2-40B4-BE49-F238E27FC236}">
                <a16:creationId xmlns:a16="http://schemas.microsoft.com/office/drawing/2014/main" id="{3C334604-93E5-B640-9F73-3B870EA6361A}"/>
              </a:ext>
            </a:extLst>
          </p:cNvPr>
          <p:cNvPicPr>
            <a:picLocks noChangeAspect="1"/>
          </p:cNvPicPr>
          <p:nvPr/>
        </p:nvPicPr>
        <p:blipFill rotWithShape="1">
          <a:blip r:embed="rId6"/>
          <a:srcRect t="52366" r="8905" b="26636"/>
          <a:stretch/>
        </p:blipFill>
        <p:spPr>
          <a:xfrm>
            <a:off x="1120000" y="4666443"/>
            <a:ext cx="6497475" cy="1310784"/>
          </a:xfrm>
          <a:prstGeom prst="rect">
            <a:avLst/>
          </a:prstGeom>
        </p:spPr>
      </p:pic>
      <p:pic>
        <p:nvPicPr>
          <p:cNvPr id="4" name="Picture 3">
            <a:extLst>
              <a:ext uri="{FF2B5EF4-FFF2-40B4-BE49-F238E27FC236}">
                <a16:creationId xmlns:a16="http://schemas.microsoft.com/office/drawing/2014/main" id="{8156E5A4-DB21-7249-96CA-2EF846E7F9DF}"/>
              </a:ext>
            </a:extLst>
          </p:cNvPr>
          <p:cNvPicPr>
            <a:picLocks noChangeAspect="1"/>
          </p:cNvPicPr>
          <p:nvPr/>
        </p:nvPicPr>
        <p:blipFill rotWithShape="1">
          <a:blip r:embed="rId7"/>
          <a:srcRect l="2153" r="5143"/>
          <a:stretch/>
        </p:blipFill>
        <p:spPr>
          <a:xfrm>
            <a:off x="7903974" y="3266760"/>
            <a:ext cx="4121240" cy="2055075"/>
          </a:xfrm>
          <a:prstGeom prst="rect">
            <a:avLst/>
          </a:prstGeom>
        </p:spPr>
      </p:pic>
    </p:spTree>
    <p:extLst>
      <p:ext uri="{BB962C8B-B14F-4D97-AF65-F5344CB8AC3E}">
        <p14:creationId xmlns:p14="http://schemas.microsoft.com/office/powerpoint/2010/main" val="9543991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Signing up for classes</a:t>
            </a:r>
          </a:p>
        </p:txBody>
      </p:sp>
      <p:sp>
        <p:nvSpPr>
          <p:cNvPr id="3" name="Content Placeholder 2"/>
          <p:cNvSpPr>
            <a:spLocks noGrp="1"/>
          </p:cNvSpPr>
          <p:nvPr>
            <p:ph idx="1"/>
          </p:nvPr>
        </p:nvSpPr>
        <p:spPr/>
        <p:txBody>
          <a:bodyPr/>
          <a:lstStyle/>
          <a:p>
            <a:r>
              <a:rPr lang="en-US" dirty="0"/>
              <a:t>Course Number vs Course Request Number (CRN)</a:t>
            </a:r>
          </a:p>
          <a:p>
            <a:pPr lvl="1"/>
            <a:r>
              <a:rPr lang="en-US" dirty="0"/>
              <a:t>“CS 5204” vs “91860”</a:t>
            </a:r>
          </a:p>
          <a:p>
            <a:pPr lvl="1"/>
            <a:r>
              <a:rPr lang="en-US" dirty="0"/>
              <a:t>CRN identifies the particular section</a:t>
            </a:r>
          </a:p>
          <a:p>
            <a:pPr lvl="1"/>
            <a:r>
              <a:rPr lang="en-US" dirty="0">
                <a:hlinkClick r:id="rId2"/>
              </a:rPr>
              <a:t>https://cs.vt.edu/Graduate/Courses.html</a:t>
            </a:r>
            <a:r>
              <a:rPr lang="en-US" dirty="0"/>
              <a:t> - listing of courses</a:t>
            </a:r>
          </a:p>
          <a:p>
            <a:r>
              <a:rPr lang="en-US" dirty="0"/>
              <a:t>Timetable of Classes</a:t>
            </a:r>
          </a:p>
          <a:p>
            <a:pPr lvl="1"/>
            <a:r>
              <a:rPr lang="en-US" dirty="0">
                <a:hlinkClick r:id="rId3"/>
              </a:rPr>
              <a:t>http://www.registrar.vt.edu/</a:t>
            </a:r>
            <a:r>
              <a:rPr lang="en-US" dirty="0"/>
              <a:t> </a:t>
            </a:r>
          </a:p>
          <a:p>
            <a:pPr lvl="1"/>
            <a:r>
              <a:rPr lang="en-US" dirty="0"/>
              <a:t>Not all courses on timetable are available to you</a:t>
            </a:r>
          </a:p>
          <a:p>
            <a:pPr lvl="1"/>
            <a:r>
              <a:rPr lang="en-US" dirty="0"/>
              <a:t>Not all classes on the course list are taught each semester</a:t>
            </a:r>
          </a:p>
          <a:p>
            <a:r>
              <a:rPr lang="en-US" dirty="0"/>
              <a:t>Force-Add Requests (when nothing else works): https://virginiatech.qualtrics.com/jfe/form/SV_37ALQ5iTXEibcnH</a:t>
            </a:r>
          </a:p>
          <a:p>
            <a:pPr lvl="1"/>
            <a:endParaRPr lang="en-US" dirty="0"/>
          </a:p>
          <a:p>
            <a:pPr lvl="1"/>
            <a:endParaRPr lang="en-US" dirty="0"/>
          </a:p>
        </p:txBody>
      </p:sp>
    </p:spTree>
    <p:extLst>
      <p:ext uri="{BB962C8B-B14F-4D97-AF65-F5344CB8AC3E}">
        <p14:creationId xmlns:p14="http://schemas.microsoft.com/office/powerpoint/2010/main" val="7153720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Special Topics Courses for Spring 2021</a:t>
            </a:r>
          </a:p>
        </p:txBody>
      </p:sp>
      <p:sp>
        <p:nvSpPr>
          <p:cNvPr id="3" name="Content Placeholder 2"/>
          <p:cNvSpPr>
            <a:spLocks noGrp="1"/>
          </p:cNvSpPr>
          <p:nvPr>
            <p:ph idx="1"/>
          </p:nvPr>
        </p:nvSpPr>
        <p:spPr/>
        <p:txBody>
          <a:bodyPr/>
          <a:lstStyle/>
          <a:p>
            <a:pPr marL="0" indent="0">
              <a:buNone/>
            </a:pPr>
            <a:r>
              <a:rPr lang="en-US" dirty="0"/>
              <a:t>See: </a:t>
            </a:r>
            <a:r>
              <a:rPr lang="en-US" dirty="0">
                <a:hlinkClick r:id="rId2"/>
              </a:rPr>
              <a:t>http://people.cs.vt.edu/~barnette/grad/courses/</a:t>
            </a:r>
            <a:endParaRPr lang="en-US" dirty="0"/>
          </a:p>
        </p:txBody>
      </p:sp>
    </p:spTree>
    <p:extLst>
      <p:ext uri="{BB962C8B-B14F-4D97-AF65-F5344CB8AC3E}">
        <p14:creationId xmlns:p14="http://schemas.microsoft.com/office/powerpoint/2010/main" val="39698218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Master of Engineering (MEng)</a:t>
            </a:r>
          </a:p>
        </p:txBody>
      </p:sp>
      <p:sp>
        <p:nvSpPr>
          <p:cNvPr id="3" name="Content Placeholder 2"/>
          <p:cNvSpPr>
            <a:spLocks noGrp="1"/>
          </p:cNvSpPr>
          <p:nvPr>
            <p:ph idx="1"/>
          </p:nvPr>
        </p:nvSpPr>
        <p:spPr/>
        <p:txBody>
          <a:bodyPr>
            <a:normAutofit/>
          </a:bodyPr>
          <a:lstStyle/>
          <a:p>
            <a:r>
              <a:rPr lang="en-US" dirty="0"/>
              <a:t>Course-only master’s degree</a:t>
            </a:r>
          </a:p>
          <a:p>
            <a:r>
              <a:rPr lang="en-US" dirty="0"/>
              <a:t>30 credits = 10 courses</a:t>
            </a:r>
          </a:p>
          <a:p>
            <a:pPr lvl="1"/>
            <a:r>
              <a:rPr lang="en-US" dirty="0"/>
              <a:t>1 ethics course </a:t>
            </a:r>
          </a:p>
          <a:p>
            <a:pPr lvl="1"/>
            <a:r>
              <a:rPr lang="en-US" dirty="0"/>
              <a:t>1 capstone course </a:t>
            </a:r>
          </a:p>
          <a:p>
            <a:pPr lvl="1"/>
            <a:r>
              <a:rPr lang="en-US" dirty="0"/>
              <a:t>3 courses in one concentration area</a:t>
            </a:r>
          </a:p>
          <a:p>
            <a:pPr lvl="1"/>
            <a:r>
              <a:rPr lang="en-US" dirty="0"/>
              <a:t>5 additional courses * (CS-5040 included if undergrad degree is not in CS)</a:t>
            </a:r>
          </a:p>
          <a:p>
            <a:r>
              <a:rPr lang="en-US" dirty="0"/>
              <a:t>No “external” requirements (seminars, projects, etc.)</a:t>
            </a:r>
          </a:p>
          <a:p>
            <a:pPr marL="0" indent="0">
              <a:buNone/>
            </a:pPr>
            <a:endParaRPr lang="en-US" dirty="0"/>
          </a:p>
          <a:p>
            <a:endParaRPr lang="en-US" dirty="0"/>
          </a:p>
        </p:txBody>
      </p:sp>
    </p:spTree>
    <p:extLst>
      <p:ext uri="{BB962C8B-B14F-4D97-AF65-F5344CB8AC3E}">
        <p14:creationId xmlns:p14="http://schemas.microsoft.com/office/powerpoint/2010/main" val="41514648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many courses should I take? </a:t>
            </a:r>
          </a:p>
        </p:txBody>
      </p:sp>
      <p:sp>
        <p:nvSpPr>
          <p:cNvPr id="3" name="Content Placeholder 2"/>
          <p:cNvSpPr>
            <a:spLocks noGrp="1"/>
          </p:cNvSpPr>
          <p:nvPr>
            <p:ph idx="1"/>
          </p:nvPr>
        </p:nvSpPr>
        <p:spPr/>
        <p:txBody>
          <a:bodyPr>
            <a:normAutofit/>
          </a:bodyPr>
          <a:lstStyle/>
          <a:p>
            <a:r>
              <a:rPr lang="en-US" dirty="0"/>
              <a:t>Full-time</a:t>
            </a:r>
          </a:p>
          <a:p>
            <a:pPr lvl="1"/>
            <a:r>
              <a:rPr lang="en-US" dirty="0"/>
              <a:t>&gt;=9 </a:t>
            </a:r>
            <a:r>
              <a:rPr lang="en-US" dirty="0" err="1"/>
              <a:t>hrs</a:t>
            </a:r>
            <a:r>
              <a:rPr lang="en-US" dirty="0"/>
              <a:t> (Three or four courses)</a:t>
            </a:r>
          </a:p>
          <a:p>
            <a:pPr lvl="1"/>
            <a:r>
              <a:rPr lang="en-US" dirty="0"/>
              <a:t>Recommended number is 9 </a:t>
            </a:r>
            <a:r>
              <a:rPr lang="en-US" dirty="0" err="1"/>
              <a:t>hrs</a:t>
            </a:r>
            <a:r>
              <a:rPr lang="en-US" dirty="0"/>
              <a:t> if you are not sure </a:t>
            </a:r>
          </a:p>
          <a:p>
            <a:r>
              <a:rPr lang="en-US" dirty="0"/>
              <a:t>Part-time</a:t>
            </a:r>
          </a:p>
          <a:p>
            <a:pPr lvl="1"/>
            <a:r>
              <a:rPr lang="en-US" dirty="0"/>
              <a:t>&lt;= 6 </a:t>
            </a:r>
            <a:r>
              <a:rPr lang="en-US" dirty="0" err="1"/>
              <a:t>hrs</a:t>
            </a:r>
            <a:r>
              <a:rPr lang="en-US" dirty="0"/>
              <a:t> (One or two courses)</a:t>
            </a:r>
          </a:p>
          <a:p>
            <a:pPr marL="457200" lvl="1" indent="0">
              <a:buNone/>
            </a:pPr>
            <a:r>
              <a:rPr lang="en-US" dirty="0"/>
              <a:t>	</a:t>
            </a:r>
          </a:p>
          <a:p>
            <a:pPr marL="0" indent="0">
              <a:buNone/>
            </a:pPr>
            <a:r>
              <a:rPr lang="en-US" b="1" dirty="0"/>
              <a:t>International students must be full-time and take at least 9 credits during fall and spring semesters, except their final semester.</a:t>
            </a:r>
            <a:endParaRPr lang="en-US" dirty="0"/>
          </a:p>
          <a:p>
            <a:endParaRPr lang="en-US" dirty="0"/>
          </a:p>
        </p:txBody>
      </p:sp>
    </p:spTree>
    <p:extLst>
      <p:ext uri="{BB962C8B-B14F-4D97-AF65-F5344CB8AC3E}">
        <p14:creationId xmlns:p14="http://schemas.microsoft.com/office/powerpoint/2010/main" val="12548642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Typical duration</a:t>
            </a:r>
          </a:p>
        </p:txBody>
      </p:sp>
      <p:sp>
        <p:nvSpPr>
          <p:cNvPr id="3" name="Content Placeholder 2"/>
          <p:cNvSpPr>
            <a:spLocks noGrp="1"/>
          </p:cNvSpPr>
          <p:nvPr>
            <p:ph idx="1"/>
          </p:nvPr>
        </p:nvSpPr>
        <p:spPr>
          <a:xfrm>
            <a:off x="1230846" y="1690688"/>
            <a:ext cx="10456272" cy="4888005"/>
          </a:xfrm>
        </p:spPr>
        <p:txBody>
          <a:bodyPr>
            <a:normAutofit/>
          </a:bodyPr>
          <a:lstStyle/>
          <a:p>
            <a:r>
              <a:rPr lang="en-US" dirty="0"/>
              <a:t>Full time</a:t>
            </a:r>
          </a:p>
          <a:p>
            <a:pPr marL="0" indent="0">
              <a:buNone/>
            </a:pPr>
            <a:r>
              <a:rPr lang="en-US" dirty="0"/>
              <a:t>	</a:t>
            </a:r>
            <a:r>
              <a:rPr lang="en-US" i="1" dirty="0"/>
              <a:t>1.5 year: </a:t>
            </a:r>
            <a:r>
              <a:rPr lang="en-US" dirty="0"/>
              <a:t>Spring 21 (3 courses), Summer 21 (1 courses), </a:t>
            </a:r>
          </a:p>
          <a:p>
            <a:pPr marL="0" indent="0">
              <a:buNone/>
            </a:pPr>
            <a:r>
              <a:rPr lang="en-US" dirty="0"/>
              <a:t>		      Fall 21 (3 courses), Spring 22 (3 courses)</a:t>
            </a:r>
          </a:p>
          <a:p>
            <a:pPr marL="0" indent="0">
              <a:buNone/>
            </a:pPr>
            <a:r>
              <a:rPr lang="en-US" dirty="0"/>
              <a:t>	</a:t>
            </a:r>
            <a:r>
              <a:rPr lang="en-US" i="1" dirty="0"/>
              <a:t>1 year:     </a:t>
            </a:r>
            <a:r>
              <a:rPr lang="en-US" dirty="0"/>
              <a:t>Spring 21 (4 courses), Summer 21 (2 courses), </a:t>
            </a:r>
          </a:p>
          <a:p>
            <a:pPr marL="0" indent="0">
              <a:buNone/>
            </a:pPr>
            <a:r>
              <a:rPr lang="en-US" dirty="0"/>
              <a:t>		      Fall 21 (4 courses)</a:t>
            </a:r>
          </a:p>
          <a:p>
            <a:pPr marL="0" indent="0">
              <a:buNone/>
            </a:pPr>
            <a:r>
              <a:rPr lang="en-US" dirty="0"/>
              <a:t> 	</a:t>
            </a:r>
            <a:r>
              <a:rPr lang="en-US" i="1" dirty="0"/>
              <a:t>2 years:   </a:t>
            </a:r>
            <a:r>
              <a:rPr lang="en-US" dirty="0"/>
              <a:t>Spring 21 (3 courses), Fall 21 (3 courses), </a:t>
            </a:r>
          </a:p>
          <a:p>
            <a:pPr marL="0" indent="0">
              <a:buNone/>
            </a:pPr>
            <a:r>
              <a:rPr lang="en-US" dirty="0"/>
              <a:t>		      Spring 22 (3 courses), Fall 22 (1 course)</a:t>
            </a:r>
          </a:p>
          <a:p>
            <a:r>
              <a:rPr lang="en-US" dirty="0"/>
              <a:t>Part-time</a:t>
            </a:r>
          </a:p>
          <a:p>
            <a:pPr marL="0" indent="0">
              <a:buNone/>
            </a:pPr>
            <a:r>
              <a:rPr lang="en-US" dirty="0"/>
              <a:t>	</a:t>
            </a:r>
            <a:r>
              <a:rPr lang="en-US" i="1" dirty="0"/>
              <a:t>3-4 years</a:t>
            </a:r>
            <a:r>
              <a:rPr lang="en-US" dirty="0"/>
              <a:t>: 1 or 2 courses per term</a:t>
            </a:r>
          </a:p>
          <a:p>
            <a:pPr marL="457200" lvl="1" indent="0">
              <a:buNone/>
            </a:pPr>
            <a:endParaRPr lang="en-US" dirty="0"/>
          </a:p>
        </p:txBody>
      </p:sp>
    </p:spTree>
    <p:extLst>
      <p:ext uri="{BB962C8B-B14F-4D97-AF65-F5344CB8AC3E}">
        <p14:creationId xmlns:p14="http://schemas.microsoft.com/office/powerpoint/2010/main" val="17183361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Which courses?</a:t>
            </a:r>
          </a:p>
        </p:txBody>
      </p:sp>
      <p:sp>
        <p:nvSpPr>
          <p:cNvPr id="3" name="Content Placeholder 2"/>
          <p:cNvSpPr>
            <a:spLocks noGrp="1"/>
          </p:cNvSpPr>
          <p:nvPr>
            <p:ph idx="1"/>
          </p:nvPr>
        </p:nvSpPr>
        <p:spPr/>
        <p:txBody>
          <a:bodyPr>
            <a:normAutofit/>
          </a:bodyPr>
          <a:lstStyle/>
          <a:p>
            <a:r>
              <a:rPr lang="en-US" dirty="0"/>
              <a:t>Follow your Plan of Study (POS)</a:t>
            </a:r>
          </a:p>
          <a:p>
            <a:r>
              <a:rPr lang="en-US" dirty="0"/>
              <a:t>Satisfy</a:t>
            </a:r>
          </a:p>
          <a:p>
            <a:pPr lvl="1"/>
            <a:r>
              <a:rPr lang="en-US" dirty="0"/>
              <a:t>Requirements (ethics, capstone, 5040)</a:t>
            </a:r>
          </a:p>
          <a:p>
            <a:pPr lvl="1"/>
            <a:r>
              <a:rPr lang="en-US" dirty="0"/>
              <a:t>Concentration</a:t>
            </a:r>
          </a:p>
          <a:p>
            <a:pPr lvl="2"/>
            <a:r>
              <a:rPr lang="en-US" dirty="0"/>
              <a:t>6 different areas</a:t>
            </a:r>
          </a:p>
          <a:p>
            <a:r>
              <a:rPr lang="en-US" dirty="0"/>
              <a:t>Min and max constraints</a:t>
            </a:r>
          </a:p>
          <a:p>
            <a:pPr lvl="1"/>
            <a:r>
              <a:rPr lang="en-US" dirty="0"/>
              <a:t>5000 level, 4000 level (You can take up to two 4xxx courses)</a:t>
            </a:r>
          </a:p>
          <a:p>
            <a:r>
              <a:rPr lang="en-US" dirty="0"/>
              <a:t>Cognate courses</a:t>
            </a:r>
          </a:p>
          <a:p>
            <a:pPr lvl="1"/>
            <a:r>
              <a:rPr lang="en-US" dirty="0"/>
              <a:t>Max 1 course outside the department</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93846" y="2875167"/>
            <a:ext cx="2019048" cy="774603"/>
          </a:xfrm>
          <a:prstGeom prst="rect">
            <a:avLst/>
          </a:prstGeom>
        </p:spPr>
      </p:pic>
      <p:sp>
        <p:nvSpPr>
          <p:cNvPr id="9" name="TextBox 8"/>
          <p:cNvSpPr txBox="1"/>
          <p:nvPr/>
        </p:nvSpPr>
        <p:spPr>
          <a:xfrm>
            <a:off x="8691811" y="3631354"/>
            <a:ext cx="2111447" cy="369332"/>
          </a:xfrm>
          <a:prstGeom prst="rect">
            <a:avLst/>
          </a:prstGeom>
          <a:noFill/>
        </p:spPr>
        <p:txBody>
          <a:bodyPr wrap="square" rtlCol="0">
            <a:spAutoFit/>
          </a:bodyPr>
          <a:lstStyle/>
          <a:p>
            <a:pPr algn="ctr"/>
            <a:r>
              <a:rPr lang="en-US" dirty="0"/>
              <a:t>Graduate Handbook</a:t>
            </a:r>
          </a:p>
        </p:txBody>
      </p:sp>
      <p:sp>
        <p:nvSpPr>
          <p:cNvPr id="10" name="TextBox 9"/>
          <p:cNvSpPr txBox="1"/>
          <p:nvPr/>
        </p:nvSpPr>
        <p:spPr>
          <a:xfrm>
            <a:off x="7030720" y="3997771"/>
            <a:ext cx="5425439" cy="369332"/>
          </a:xfrm>
          <a:prstGeom prst="rect">
            <a:avLst/>
          </a:prstGeom>
          <a:noFill/>
        </p:spPr>
        <p:txBody>
          <a:bodyPr wrap="square" rtlCol="0">
            <a:spAutoFit/>
          </a:bodyPr>
          <a:lstStyle/>
          <a:p>
            <a:pPr algn="ctr"/>
            <a:r>
              <a:rPr lang="en-US" dirty="0"/>
              <a:t>https://cs.vt.edu/Graduate.html</a:t>
            </a:r>
          </a:p>
        </p:txBody>
      </p:sp>
    </p:spTree>
    <p:extLst>
      <p:ext uri="{BB962C8B-B14F-4D97-AF65-F5344CB8AC3E}">
        <p14:creationId xmlns:p14="http://schemas.microsoft.com/office/powerpoint/2010/main" val="13657900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AD402-10B4-E646-A2B6-4FC7C7649C28}"/>
              </a:ext>
            </a:extLst>
          </p:cNvPr>
          <p:cNvSpPr>
            <a:spLocks noGrp="1"/>
          </p:cNvSpPr>
          <p:nvPr>
            <p:ph type="title"/>
          </p:nvPr>
        </p:nvSpPr>
        <p:spPr/>
        <p:txBody>
          <a:bodyPr/>
          <a:lstStyle/>
          <a:p>
            <a:r>
              <a:rPr lang="en-US" dirty="0"/>
              <a:t>CS 5040</a:t>
            </a:r>
          </a:p>
        </p:txBody>
      </p:sp>
      <p:sp>
        <p:nvSpPr>
          <p:cNvPr id="3" name="Date Placeholder 2">
            <a:extLst>
              <a:ext uri="{FF2B5EF4-FFF2-40B4-BE49-F238E27FC236}">
                <a16:creationId xmlns:a16="http://schemas.microsoft.com/office/drawing/2014/main" id="{6A440DCA-D6FC-AC46-8F63-85E8B96B8637}"/>
              </a:ext>
            </a:extLst>
          </p:cNvPr>
          <p:cNvSpPr>
            <a:spLocks noGrp="1"/>
          </p:cNvSpPr>
          <p:nvPr>
            <p:ph type="dt" sz="half" idx="10"/>
          </p:nvPr>
        </p:nvSpPr>
        <p:spPr/>
        <p:txBody>
          <a:bodyPr/>
          <a:lstStyle/>
          <a:p>
            <a:r>
              <a:rPr lang="en-US"/>
              <a:t>8/18/20</a:t>
            </a:r>
            <a:endParaRPr lang="en-US" dirty="0"/>
          </a:p>
        </p:txBody>
      </p:sp>
      <p:sp>
        <p:nvSpPr>
          <p:cNvPr id="4" name="Slide Number Placeholder 3">
            <a:extLst>
              <a:ext uri="{FF2B5EF4-FFF2-40B4-BE49-F238E27FC236}">
                <a16:creationId xmlns:a16="http://schemas.microsoft.com/office/drawing/2014/main" id="{4930E6E4-979D-5640-A4DE-54F8FF99AA6A}"/>
              </a:ext>
            </a:extLst>
          </p:cNvPr>
          <p:cNvSpPr>
            <a:spLocks noGrp="1"/>
          </p:cNvSpPr>
          <p:nvPr>
            <p:ph type="sldNum" sz="quarter" idx="12"/>
          </p:nvPr>
        </p:nvSpPr>
        <p:spPr/>
        <p:txBody>
          <a:bodyPr/>
          <a:lstStyle/>
          <a:p>
            <a:fld id="{F13255C3-EC6F-3E44-8738-BCB40BBB5A07}" type="slidenum">
              <a:rPr lang="en-US" smtClean="0"/>
              <a:t>27</a:t>
            </a:fld>
            <a:endParaRPr lang="en-US"/>
          </a:p>
        </p:txBody>
      </p:sp>
      <p:sp>
        <p:nvSpPr>
          <p:cNvPr id="5" name="Content Placeholder 4">
            <a:extLst>
              <a:ext uri="{FF2B5EF4-FFF2-40B4-BE49-F238E27FC236}">
                <a16:creationId xmlns:a16="http://schemas.microsoft.com/office/drawing/2014/main" id="{1AD656CE-FCBD-F244-B193-697EF4D0AAED}"/>
              </a:ext>
            </a:extLst>
          </p:cNvPr>
          <p:cNvSpPr>
            <a:spLocks noGrp="1"/>
          </p:cNvSpPr>
          <p:nvPr>
            <p:ph idx="1"/>
          </p:nvPr>
        </p:nvSpPr>
        <p:spPr/>
        <p:txBody>
          <a:bodyPr>
            <a:normAutofit/>
          </a:bodyPr>
          <a:lstStyle/>
          <a:p>
            <a:r>
              <a:rPr lang="en-US" dirty="0"/>
              <a:t>Your admission letter should tell you where you stand with these requirement</a:t>
            </a:r>
          </a:p>
          <a:p>
            <a:pPr lvl="1"/>
            <a:r>
              <a:rPr lang="en-US" dirty="0"/>
              <a:t>Unless you were a deferral </a:t>
            </a:r>
          </a:p>
          <a:p>
            <a:r>
              <a:rPr lang="en-US" dirty="0"/>
              <a:t>Generally you should have been  given an exemption:</a:t>
            </a:r>
          </a:p>
          <a:p>
            <a:pPr lvl="1"/>
            <a:r>
              <a:rPr lang="en-US" dirty="0"/>
              <a:t>If you have an undergraduate degree in CS</a:t>
            </a:r>
          </a:p>
          <a:p>
            <a:pPr lvl="1"/>
            <a:r>
              <a:rPr lang="en-US" dirty="0"/>
              <a:t>If you have taken multiple  courses that covered advanced data structure concepts, object oriented design and substantial java programming</a:t>
            </a:r>
          </a:p>
          <a:p>
            <a:pPr lvl="1"/>
            <a:r>
              <a:rPr lang="en-US" dirty="0"/>
              <a:t>Took CS-3114 at VT</a:t>
            </a:r>
          </a:p>
          <a:p>
            <a:r>
              <a:rPr lang="en-US" dirty="0"/>
              <a:t>Otherwise you must take CS-5040 in your first/second term</a:t>
            </a:r>
          </a:p>
          <a:p>
            <a:pPr lvl="1"/>
            <a:endParaRPr lang="en-US" dirty="0"/>
          </a:p>
        </p:txBody>
      </p:sp>
    </p:spTree>
    <p:extLst>
      <p:ext uri="{BB962C8B-B14F-4D97-AF65-F5344CB8AC3E}">
        <p14:creationId xmlns:p14="http://schemas.microsoft.com/office/powerpoint/2010/main" val="17570740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Concentrations (MEng)</a:t>
            </a:r>
          </a:p>
        </p:txBody>
      </p:sp>
      <p:sp>
        <p:nvSpPr>
          <p:cNvPr id="3" name="Content Placeholder 2"/>
          <p:cNvSpPr>
            <a:spLocks noGrp="1"/>
          </p:cNvSpPr>
          <p:nvPr>
            <p:ph idx="1"/>
          </p:nvPr>
        </p:nvSpPr>
        <p:spPr/>
        <p:txBody>
          <a:bodyPr>
            <a:normAutofit/>
          </a:bodyPr>
          <a:lstStyle/>
          <a:p>
            <a:pPr marL="228600" lvl="3">
              <a:spcBef>
                <a:spcPts val="1000"/>
              </a:spcBef>
              <a:spcAft>
                <a:spcPts val="600"/>
              </a:spcAft>
              <a:defRPr/>
            </a:pPr>
            <a:r>
              <a:rPr lang="en-US" sz="2800" dirty="0"/>
              <a:t>Data analytics and machine learning</a:t>
            </a:r>
          </a:p>
          <a:p>
            <a:pPr marL="228600" lvl="3">
              <a:spcBef>
                <a:spcPts val="1000"/>
              </a:spcBef>
              <a:spcAft>
                <a:spcPts val="600"/>
              </a:spcAft>
              <a:defRPr/>
            </a:pPr>
            <a:r>
              <a:rPr lang="en-US" sz="2800" dirty="0"/>
              <a:t>Computer security</a:t>
            </a:r>
          </a:p>
          <a:p>
            <a:pPr marL="228600" lvl="3">
              <a:spcBef>
                <a:spcPts val="1000"/>
              </a:spcBef>
              <a:spcAft>
                <a:spcPts val="600"/>
              </a:spcAft>
              <a:defRPr/>
            </a:pPr>
            <a:r>
              <a:rPr lang="en-US" sz="2800" dirty="0"/>
              <a:t> Artificial intelligence</a:t>
            </a:r>
          </a:p>
          <a:p>
            <a:pPr marL="228600" lvl="3">
              <a:spcBef>
                <a:spcPts val="1000"/>
              </a:spcBef>
              <a:spcAft>
                <a:spcPts val="600"/>
              </a:spcAft>
              <a:defRPr/>
            </a:pPr>
            <a:r>
              <a:rPr lang="en-US" sz="2800" dirty="0"/>
              <a:t>Software engineering</a:t>
            </a:r>
          </a:p>
          <a:p>
            <a:pPr marL="228600" lvl="3">
              <a:spcBef>
                <a:spcPts val="1000"/>
              </a:spcBef>
              <a:spcAft>
                <a:spcPts val="600"/>
              </a:spcAft>
              <a:defRPr/>
            </a:pPr>
            <a:r>
              <a:rPr lang="en-US" sz="2800" dirty="0"/>
              <a:t>Internet software development</a:t>
            </a:r>
          </a:p>
          <a:p>
            <a:pPr marL="228600" lvl="3">
              <a:spcBef>
                <a:spcPts val="1000"/>
              </a:spcBef>
              <a:spcAft>
                <a:spcPts val="600"/>
              </a:spcAft>
              <a:defRPr/>
            </a:pPr>
            <a:r>
              <a:rPr lang="en-US" sz="2800" dirty="0"/>
              <a:t>Human-computer interaction* (only </a:t>
            </a:r>
            <a:r>
              <a:rPr lang="en-US" sz="2800" dirty="0" err="1"/>
              <a:t>offerd</a:t>
            </a:r>
            <a:r>
              <a:rPr lang="en-US" sz="2800" dirty="0"/>
              <a:t> at BB currently)</a:t>
            </a:r>
          </a:p>
          <a:p>
            <a:pPr marL="0" indent="0">
              <a:buNone/>
            </a:pPr>
            <a:r>
              <a:rPr lang="en-US" dirty="0"/>
              <a:t>Can find the course area in our course catalogue at </a:t>
            </a:r>
            <a:r>
              <a:rPr lang="en-US" dirty="0" err="1"/>
              <a:t>cs.vt.edu</a:t>
            </a:r>
            <a:endParaRPr lang="en-US" dirty="0"/>
          </a:p>
          <a:p>
            <a:endParaRPr lang="en-US" dirty="0"/>
          </a:p>
        </p:txBody>
      </p:sp>
    </p:spTree>
    <p:extLst>
      <p:ext uri="{BB962C8B-B14F-4D97-AF65-F5344CB8AC3E}">
        <p14:creationId xmlns:p14="http://schemas.microsoft.com/office/powerpoint/2010/main" val="22478377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Research Track: MS and PhD</a:t>
            </a:r>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11074990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8C2A1-14A5-457B-9D39-A33F8B69CD25}"/>
              </a:ext>
            </a:extLst>
          </p:cNvPr>
          <p:cNvSpPr>
            <a:spLocks noGrp="1"/>
          </p:cNvSpPr>
          <p:nvPr>
            <p:ph type="title"/>
          </p:nvPr>
        </p:nvSpPr>
        <p:spPr/>
        <p:txBody>
          <a:bodyPr/>
          <a:lstStyle/>
          <a:p>
            <a:r>
              <a:rPr lang="en-US" dirty="0"/>
              <a:t>COVID-19</a:t>
            </a:r>
          </a:p>
        </p:txBody>
      </p:sp>
      <p:sp>
        <p:nvSpPr>
          <p:cNvPr id="3" name="Content Placeholder 2">
            <a:extLst>
              <a:ext uri="{FF2B5EF4-FFF2-40B4-BE49-F238E27FC236}">
                <a16:creationId xmlns:a16="http://schemas.microsoft.com/office/drawing/2014/main" id="{D8FDFEAA-BA25-4A9A-B823-D3EC6B062FE0}"/>
              </a:ext>
            </a:extLst>
          </p:cNvPr>
          <p:cNvSpPr>
            <a:spLocks noGrp="1"/>
          </p:cNvSpPr>
          <p:nvPr>
            <p:ph idx="1"/>
          </p:nvPr>
        </p:nvSpPr>
        <p:spPr/>
        <p:txBody>
          <a:bodyPr/>
          <a:lstStyle/>
          <a:p>
            <a:r>
              <a:rPr lang="en-US" dirty="0"/>
              <a:t>Review </a:t>
            </a:r>
            <a:r>
              <a:rPr lang="en-US" dirty="0">
                <a:hlinkClick r:id="rId2"/>
              </a:rPr>
              <a:t>https://ready.vt.edu/</a:t>
            </a:r>
            <a:r>
              <a:rPr lang="en-US" dirty="0"/>
              <a:t> if you have not already done so.</a:t>
            </a:r>
          </a:p>
          <a:p>
            <a:r>
              <a:rPr lang="en-US" dirty="0"/>
              <a:t>VT is going to great lengths to prepare classrooms and campus buildings.</a:t>
            </a:r>
          </a:p>
          <a:p>
            <a:r>
              <a:rPr lang="en-US" dirty="0"/>
              <a:t>If you are on campus, you need to be wearing a mask.</a:t>
            </a:r>
          </a:p>
          <a:p>
            <a:r>
              <a:rPr lang="en-US" dirty="0"/>
              <a:t>So far as we know, Spring 2021 will operate pretty much the same as Fall 2020 did. Most courses will be all or mostly online.</a:t>
            </a:r>
          </a:p>
          <a:p>
            <a:endParaRPr lang="en-US" dirty="0"/>
          </a:p>
        </p:txBody>
      </p:sp>
    </p:spTree>
    <p:extLst>
      <p:ext uri="{BB962C8B-B14F-4D97-AF65-F5344CB8AC3E}">
        <p14:creationId xmlns:p14="http://schemas.microsoft.com/office/powerpoint/2010/main" val="32298598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many courses?</a:t>
            </a:r>
          </a:p>
        </p:txBody>
      </p:sp>
      <p:sp>
        <p:nvSpPr>
          <p:cNvPr id="3" name="Content Placeholder 2"/>
          <p:cNvSpPr>
            <a:spLocks noGrp="1"/>
          </p:cNvSpPr>
          <p:nvPr>
            <p:ph idx="1"/>
          </p:nvPr>
        </p:nvSpPr>
        <p:spPr/>
        <p:txBody>
          <a:bodyPr>
            <a:normAutofit fontScale="92500" lnSpcReduction="10000"/>
          </a:bodyPr>
          <a:lstStyle/>
          <a:p>
            <a:r>
              <a:rPr lang="en-US" dirty="0"/>
              <a:t>Full time status</a:t>
            </a:r>
          </a:p>
          <a:p>
            <a:pPr lvl="1"/>
            <a:r>
              <a:rPr lang="en-US" dirty="0"/>
              <a:t>&gt;=9 </a:t>
            </a:r>
            <a:r>
              <a:rPr lang="en-US" dirty="0" err="1"/>
              <a:t>hrs</a:t>
            </a:r>
            <a:r>
              <a:rPr lang="en-US" dirty="0"/>
              <a:t>; &gt;=12 </a:t>
            </a:r>
            <a:r>
              <a:rPr lang="en-US" dirty="0" err="1"/>
              <a:t>hrs</a:t>
            </a:r>
            <a:r>
              <a:rPr lang="en-US" dirty="0"/>
              <a:t> (if funded on GRA or GTA)</a:t>
            </a:r>
          </a:p>
          <a:p>
            <a:pPr lvl="1"/>
            <a:r>
              <a:rPr lang="en-US" dirty="0"/>
              <a:t>Use padding (CS 5994/CS 7994: research credits)</a:t>
            </a:r>
          </a:p>
          <a:p>
            <a:r>
              <a:rPr lang="en-US" dirty="0"/>
              <a:t>MS students</a:t>
            </a:r>
          </a:p>
          <a:p>
            <a:pPr lvl="1"/>
            <a:r>
              <a:rPr lang="en-US" dirty="0"/>
              <a:t>≤ three 3-credit courses generally</a:t>
            </a:r>
          </a:p>
          <a:p>
            <a:pPr marL="457200" lvl="1" indent="0">
              <a:buNone/>
            </a:pPr>
            <a:r>
              <a:rPr lang="en-US" dirty="0"/>
              <a:t>	(≤  two if you are on assistantship)</a:t>
            </a:r>
          </a:p>
          <a:p>
            <a:pPr lvl="1"/>
            <a:r>
              <a:rPr lang="en-US" dirty="0"/>
              <a:t>+ CS 5944: Graduate Seminar (1 credit)</a:t>
            </a:r>
          </a:p>
          <a:p>
            <a:pPr lvl="1"/>
            <a:r>
              <a:rPr lang="en-US" dirty="0"/>
              <a:t>+ CS 5994: MS Thesis Credits (padded)</a:t>
            </a:r>
          </a:p>
          <a:p>
            <a:r>
              <a:rPr lang="en-US" dirty="0"/>
              <a:t>PhD students</a:t>
            </a:r>
          </a:p>
          <a:p>
            <a:pPr lvl="1"/>
            <a:r>
              <a:rPr lang="en-US" dirty="0"/>
              <a:t>≤ two 3-credit courses</a:t>
            </a:r>
          </a:p>
          <a:p>
            <a:pPr lvl="1"/>
            <a:r>
              <a:rPr lang="en-US" dirty="0"/>
              <a:t>+ CS 5944: Graduate Seminar (1 credit)</a:t>
            </a:r>
          </a:p>
          <a:p>
            <a:pPr lvl="1"/>
            <a:r>
              <a:rPr lang="en-US" dirty="0"/>
              <a:t>+ CS 7994: PhD Thesis Credits (padded)</a:t>
            </a:r>
          </a:p>
          <a:p>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93846" y="2875167"/>
            <a:ext cx="2019048" cy="774603"/>
          </a:xfrm>
          <a:prstGeom prst="rect">
            <a:avLst/>
          </a:prstGeom>
        </p:spPr>
      </p:pic>
      <p:sp>
        <p:nvSpPr>
          <p:cNvPr id="7" name="TextBox 6"/>
          <p:cNvSpPr txBox="1"/>
          <p:nvPr/>
        </p:nvSpPr>
        <p:spPr>
          <a:xfrm>
            <a:off x="8691811" y="3631354"/>
            <a:ext cx="2111447" cy="369332"/>
          </a:xfrm>
          <a:prstGeom prst="rect">
            <a:avLst/>
          </a:prstGeom>
          <a:noFill/>
        </p:spPr>
        <p:txBody>
          <a:bodyPr wrap="square" rtlCol="0">
            <a:spAutoFit/>
          </a:bodyPr>
          <a:lstStyle/>
          <a:p>
            <a:pPr algn="ctr"/>
            <a:r>
              <a:rPr lang="en-US" dirty="0"/>
              <a:t>Graduate Handbook</a:t>
            </a:r>
          </a:p>
        </p:txBody>
      </p:sp>
      <p:sp>
        <p:nvSpPr>
          <p:cNvPr id="8" name="TextBox 7"/>
          <p:cNvSpPr txBox="1"/>
          <p:nvPr/>
        </p:nvSpPr>
        <p:spPr>
          <a:xfrm>
            <a:off x="7030720" y="3997771"/>
            <a:ext cx="5425439" cy="369332"/>
          </a:xfrm>
          <a:prstGeom prst="rect">
            <a:avLst/>
          </a:prstGeom>
          <a:noFill/>
        </p:spPr>
        <p:txBody>
          <a:bodyPr wrap="square" rtlCol="0">
            <a:spAutoFit/>
          </a:bodyPr>
          <a:lstStyle/>
          <a:p>
            <a:pPr algn="ctr"/>
            <a:r>
              <a:rPr lang="en-US" dirty="0"/>
              <a:t>https://cs.vt.edu/Graduate.html</a:t>
            </a:r>
          </a:p>
        </p:txBody>
      </p:sp>
    </p:spTree>
    <p:extLst>
      <p:ext uri="{BB962C8B-B14F-4D97-AF65-F5344CB8AC3E}">
        <p14:creationId xmlns:p14="http://schemas.microsoft.com/office/powerpoint/2010/main" val="12092086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Which courses?</a:t>
            </a:r>
          </a:p>
        </p:txBody>
      </p:sp>
      <p:sp>
        <p:nvSpPr>
          <p:cNvPr id="3" name="Content Placeholder 2"/>
          <p:cNvSpPr>
            <a:spLocks noGrp="1"/>
          </p:cNvSpPr>
          <p:nvPr>
            <p:ph idx="1"/>
          </p:nvPr>
        </p:nvSpPr>
        <p:spPr/>
        <p:txBody>
          <a:bodyPr>
            <a:normAutofit/>
          </a:bodyPr>
          <a:lstStyle/>
          <a:p>
            <a:r>
              <a:rPr lang="en-US" dirty="0"/>
              <a:t>Follow your Plan of Study (</a:t>
            </a:r>
            <a:r>
              <a:rPr lang="en-US" dirty="0" err="1"/>
              <a:t>PoS</a:t>
            </a:r>
            <a:r>
              <a:rPr lang="en-US" dirty="0"/>
              <a:t>)</a:t>
            </a:r>
          </a:p>
          <a:p>
            <a:r>
              <a:rPr lang="en-US" dirty="0"/>
              <a:t>Satisfy</a:t>
            </a:r>
          </a:p>
          <a:p>
            <a:pPr lvl="1"/>
            <a:r>
              <a:rPr lang="en-US" dirty="0"/>
              <a:t>Number of courses (MS: 7, PhD: 9)</a:t>
            </a:r>
          </a:p>
          <a:p>
            <a:pPr lvl="1"/>
            <a:r>
              <a:rPr lang="en-US" dirty="0"/>
              <a:t>Breadth </a:t>
            </a:r>
          </a:p>
          <a:p>
            <a:pPr lvl="2"/>
            <a:r>
              <a:rPr lang="en-US" dirty="0"/>
              <a:t>4 different areas</a:t>
            </a:r>
          </a:p>
          <a:p>
            <a:r>
              <a:rPr lang="en-US" dirty="0"/>
              <a:t>Min and max constraints</a:t>
            </a:r>
          </a:p>
          <a:p>
            <a:r>
              <a:rPr lang="en-US" dirty="0"/>
              <a:t>Cognate courses</a:t>
            </a:r>
          </a:p>
          <a:p>
            <a:r>
              <a:rPr lang="en-US" dirty="0"/>
              <a:t>NOTE: New GTAs must take GRAD5004 for 1 credit</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93846" y="2875167"/>
            <a:ext cx="2019048" cy="774603"/>
          </a:xfrm>
          <a:prstGeom prst="rect">
            <a:avLst/>
          </a:prstGeom>
        </p:spPr>
      </p:pic>
      <p:sp>
        <p:nvSpPr>
          <p:cNvPr id="9" name="TextBox 8"/>
          <p:cNvSpPr txBox="1"/>
          <p:nvPr/>
        </p:nvSpPr>
        <p:spPr>
          <a:xfrm>
            <a:off x="8691811" y="3631354"/>
            <a:ext cx="2111447" cy="369332"/>
          </a:xfrm>
          <a:prstGeom prst="rect">
            <a:avLst/>
          </a:prstGeom>
          <a:noFill/>
        </p:spPr>
        <p:txBody>
          <a:bodyPr wrap="square" rtlCol="0">
            <a:spAutoFit/>
          </a:bodyPr>
          <a:lstStyle/>
          <a:p>
            <a:pPr algn="ctr"/>
            <a:r>
              <a:rPr lang="en-US" dirty="0"/>
              <a:t>Graduate Handbook</a:t>
            </a:r>
          </a:p>
        </p:txBody>
      </p:sp>
      <p:sp>
        <p:nvSpPr>
          <p:cNvPr id="10" name="TextBox 9"/>
          <p:cNvSpPr txBox="1"/>
          <p:nvPr/>
        </p:nvSpPr>
        <p:spPr>
          <a:xfrm>
            <a:off x="7030720" y="3997771"/>
            <a:ext cx="5425439" cy="369332"/>
          </a:xfrm>
          <a:prstGeom prst="rect">
            <a:avLst/>
          </a:prstGeom>
          <a:noFill/>
        </p:spPr>
        <p:txBody>
          <a:bodyPr wrap="square" rtlCol="0">
            <a:spAutoFit/>
          </a:bodyPr>
          <a:lstStyle/>
          <a:p>
            <a:pPr algn="ctr"/>
            <a:r>
              <a:rPr lang="en-US" dirty="0"/>
              <a:t>https://cs.vt.edu/Graduate.html</a:t>
            </a:r>
          </a:p>
        </p:txBody>
      </p:sp>
    </p:spTree>
    <p:extLst>
      <p:ext uri="{BB962C8B-B14F-4D97-AF65-F5344CB8AC3E}">
        <p14:creationId xmlns:p14="http://schemas.microsoft.com/office/powerpoint/2010/main" val="30651829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 M.S./Ph.D. Semester 1</a:t>
            </a:r>
          </a:p>
        </p:txBody>
      </p:sp>
      <p:sp>
        <p:nvSpPr>
          <p:cNvPr id="3" name="Content Placeholder 2"/>
          <p:cNvSpPr>
            <a:spLocks noGrp="1"/>
          </p:cNvSpPr>
          <p:nvPr>
            <p:ph idx="1"/>
          </p:nvPr>
        </p:nvSpPr>
        <p:spPr/>
        <p:txBody>
          <a:bodyPr>
            <a:normAutofit/>
          </a:bodyPr>
          <a:lstStyle/>
          <a:p>
            <a:r>
              <a:rPr lang="en-US" dirty="0"/>
              <a:t>CS 5xxx (3) [Breadth area 1]</a:t>
            </a:r>
          </a:p>
          <a:p>
            <a:r>
              <a:rPr lang="en-US" dirty="0"/>
              <a:t>CS 5xxx (3) [Breadth area 2]</a:t>
            </a:r>
          </a:p>
          <a:p>
            <a:r>
              <a:rPr lang="en-US" dirty="0"/>
              <a:t>CS 5944 (1) Graduate Seminar</a:t>
            </a:r>
          </a:p>
          <a:p>
            <a:r>
              <a:rPr lang="en-US" dirty="0"/>
              <a:t>[Optional if NOT on GRA/GTA: CS </a:t>
            </a:r>
            <a:r>
              <a:rPr lang="en-US" dirty="0" err="1"/>
              <a:t>xxxx</a:t>
            </a:r>
            <a:r>
              <a:rPr lang="en-US" dirty="0"/>
              <a:t> (3)]</a:t>
            </a:r>
          </a:p>
          <a:p>
            <a:r>
              <a:rPr lang="en-US" dirty="0"/>
              <a:t>[Optional: Pad with CS 5994 / CS7994]</a:t>
            </a:r>
          </a:p>
          <a:p>
            <a:r>
              <a:rPr lang="en-US" dirty="0"/>
              <a:t>You can take up to two 4xxx courses for credit; use to address any deficiencies.</a:t>
            </a:r>
          </a:p>
          <a:p>
            <a:r>
              <a:rPr lang="en-US" dirty="0"/>
              <a:t>Start talking to students and faculty throughout semester to identify potential research groups.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93846" y="1690688"/>
            <a:ext cx="2019048" cy="774603"/>
          </a:xfrm>
          <a:prstGeom prst="rect">
            <a:avLst/>
          </a:prstGeom>
        </p:spPr>
      </p:pic>
      <p:sp>
        <p:nvSpPr>
          <p:cNvPr id="5" name="TextBox 4"/>
          <p:cNvSpPr txBox="1"/>
          <p:nvPr/>
        </p:nvSpPr>
        <p:spPr>
          <a:xfrm>
            <a:off x="8691811" y="2446875"/>
            <a:ext cx="2111447" cy="369332"/>
          </a:xfrm>
          <a:prstGeom prst="rect">
            <a:avLst/>
          </a:prstGeom>
          <a:noFill/>
        </p:spPr>
        <p:txBody>
          <a:bodyPr wrap="square" rtlCol="0">
            <a:spAutoFit/>
          </a:bodyPr>
          <a:lstStyle/>
          <a:p>
            <a:pPr algn="ctr"/>
            <a:r>
              <a:rPr lang="en-US" dirty="0"/>
              <a:t>Graduate Handbook</a:t>
            </a:r>
          </a:p>
        </p:txBody>
      </p:sp>
      <p:sp>
        <p:nvSpPr>
          <p:cNvPr id="6" name="TextBox 5"/>
          <p:cNvSpPr txBox="1"/>
          <p:nvPr/>
        </p:nvSpPr>
        <p:spPr>
          <a:xfrm>
            <a:off x="7030720" y="2813292"/>
            <a:ext cx="5425439" cy="369332"/>
          </a:xfrm>
          <a:prstGeom prst="rect">
            <a:avLst/>
          </a:prstGeom>
          <a:noFill/>
        </p:spPr>
        <p:txBody>
          <a:bodyPr wrap="square" rtlCol="0">
            <a:spAutoFit/>
          </a:bodyPr>
          <a:lstStyle/>
          <a:p>
            <a:pPr algn="ctr"/>
            <a:r>
              <a:rPr lang="en-US" dirty="0"/>
              <a:t>https://cs.vt.edu/Graduate.html</a:t>
            </a:r>
          </a:p>
        </p:txBody>
      </p:sp>
    </p:spTree>
    <p:extLst>
      <p:ext uri="{BB962C8B-B14F-4D97-AF65-F5344CB8AC3E}">
        <p14:creationId xmlns:p14="http://schemas.microsoft.com/office/powerpoint/2010/main" val="5803210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Course sampling…</a:t>
            </a:r>
          </a:p>
        </p:txBody>
      </p:sp>
      <p:sp>
        <p:nvSpPr>
          <p:cNvPr id="6" name="Shape 257"/>
          <p:cNvSpPr/>
          <p:nvPr/>
        </p:nvSpPr>
        <p:spPr>
          <a:xfrm>
            <a:off x="838200" y="1987708"/>
            <a:ext cx="6515100" cy="4431983"/>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lvl="0">
              <a:buClr>
                <a:srgbClr val="000000"/>
              </a:buClr>
              <a:buFont typeface="Arial"/>
              <a:defRPr sz="1800">
                <a:solidFill>
                  <a:srgbClr val="000000"/>
                </a:solidFill>
                <a:uFillTx/>
              </a:defRPr>
            </a:pPr>
            <a:r>
              <a:rPr sz="2400" dirty="0">
                <a:uFill>
                  <a:solidFill>
                    <a:srgbClr val="0323AB"/>
                  </a:solidFill>
                </a:uFill>
              </a:rPr>
              <a:t>Research Methods in CS</a:t>
            </a:r>
          </a:p>
          <a:p>
            <a:pPr lvl="0">
              <a:buClr>
                <a:srgbClr val="000000"/>
              </a:buClr>
              <a:buFont typeface="Arial"/>
              <a:defRPr sz="1800">
                <a:solidFill>
                  <a:srgbClr val="000000"/>
                </a:solidFill>
                <a:uFillTx/>
              </a:defRPr>
            </a:pPr>
            <a:r>
              <a:rPr sz="2400" dirty="0">
                <a:uFill>
                  <a:solidFill>
                    <a:srgbClr val="0323AB"/>
                  </a:solidFill>
                </a:uFill>
              </a:rPr>
              <a:t>Algorith</a:t>
            </a:r>
            <a:r>
              <a:rPr lang="en-US" sz="2400" dirty="0">
                <a:uFill>
                  <a:solidFill>
                    <a:srgbClr val="0323AB"/>
                  </a:solidFill>
                </a:uFill>
              </a:rPr>
              <a:t>m</a:t>
            </a:r>
            <a:r>
              <a:rPr sz="2400" dirty="0">
                <a:uFill>
                  <a:solidFill>
                    <a:srgbClr val="0323AB"/>
                  </a:solidFill>
                </a:uFill>
              </a:rPr>
              <a:t>s and Theory</a:t>
            </a:r>
          </a:p>
          <a:p>
            <a:pPr lvl="0">
              <a:buClr>
                <a:srgbClr val="000000"/>
              </a:buClr>
              <a:buFont typeface="Arial"/>
              <a:defRPr sz="1800">
                <a:solidFill>
                  <a:srgbClr val="000000"/>
                </a:solidFill>
                <a:uFillTx/>
              </a:defRPr>
            </a:pPr>
            <a:r>
              <a:rPr sz="2400" dirty="0">
                <a:uFill>
                  <a:solidFill>
                    <a:srgbClr val="0323AB"/>
                  </a:solidFill>
                </a:uFill>
              </a:rPr>
              <a:t>Systems</a:t>
            </a:r>
          </a:p>
          <a:p>
            <a:pPr lvl="0">
              <a:buClr>
                <a:srgbClr val="000000"/>
              </a:buClr>
              <a:buFont typeface="Arial"/>
              <a:defRPr sz="1800">
                <a:solidFill>
                  <a:srgbClr val="000000"/>
                </a:solidFill>
                <a:uFillTx/>
              </a:defRPr>
            </a:pPr>
            <a:r>
              <a:rPr sz="2400" dirty="0">
                <a:uFill>
                  <a:solidFill>
                    <a:srgbClr val="0323AB"/>
                  </a:solidFill>
                </a:uFill>
              </a:rPr>
              <a:t>Programming Languages and Compilers</a:t>
            </a:r>
          </a:p>
          <a:p>
            <a:pPr lvl="0">
              <a:buClr>
                <a:srgbClr val="000000"/>
              </a:buClr>
              <a:buFont typeface="Arial"/>
              <a:defRPr sz="1800">
                <a:solidFill>
                  <a:srgbClr val="000000"/>
                </a:solidFill>
                <a:uFillTx/>
              </a:defRPr>
            </a:pPr>
            <a:r>
              <a:rPr sz="2400" dirty="0">
                <a:uFill>
                  <a:solidFill>
                    <a:srgbClr val="0323AB"/>
                  </a:solidFill>
                </a:uFill>
              </a:rPr>
              <a:t>Numerical and Scientific Computing</a:t>
            </a:r>
          </a:p>
          <a:p>
            <a:pPr lvl="0">
              <a:buClr>
                <a:srgbClr val="000000"/>
              </a:buClr>
              <a:buFont typeface="Arial"/>
              <a:defRPr sz="1800">
                <a:solidFill>
                  <a:srgbClr val="000000"/>
                </a:solidFill>
                <a:uFillTx/>
              </a:defRPr>
            </a:pPr>
            <a:r>
              <a:rPr sz="2400" dirty="0">
                <a:uFill>
                  <a:solidFill>
                    <a:srgbClr val="0323AB"/>
                  </a:solidFill>
                </a:uFill>
              </a:rPr>
              <a:t>Computer Networks</a:t>
            </a:r>
          </a:p>
          <a:p>
            <a:pPr lvl="0">
              <a:buClr>
                <a:srgbClr val="000000"/>
              </a:buClr>
              <a:buFont typeface="Arial"/>
              <a:defRPr sz="1800">
                <a:solidFill>
                  <a:srgbClr val="000000"/>
                </a:solidFill>
                <a:uFillTx/>
              </a:defRPr>
            </a:pPr>
            <a:r>
              <a:rPr sz="2400" dirty="0">
                <a:uFill>
                  <a:solidFill>
                    <a:srgbClr val="0323AB"/>
                  </a:solidFill>
                </a:uFill>
              </a:rPr>
              <a:t>Data and Information</a:t>
            </a:r>
          </a:p>
          <a:p>
            <a:pPr lvl="0">
              <a:buClr>
                <a:srgbClr val="000000"/>
              </a:buClr>
              <a:buFont typeface="Arial"/>
              <a:defRPr sz="1800">
                <a:solidFill>
                  <a:srgbClr val="000000"/>
                </a:solidFill>
                <a:uFillTx/>
              </a:defRPr>
            </a:pPr>
            <a:r>
              <a:rPr sz="2400" dirty="0">
                <a:uFill>
                  <a:solidFill>
                    <a:srgbClr val="0323AB"/>
                  </a:solidFill>
                </a:uFill>
              </a:rPr>
              <a:t>Software Engineering</a:t>
            </a:r>
          </a:p>
          <a:p>
            <a:pPr lvl="0">
              <a:buClr>
                <a:srgbClr val="000000"/>
              </a:buClr>
              <a:buFont typeface="Arial"/>
              <a:defRPr sz="1800">
                <a:solidFill>
                  <a:srgbClr val="000000"/>
                </a:solidFill>
                <a:uFillTx/>
              </a:defRPr>
            </a:pPr>
            <a:r>
              <a:rPr sz="2400" dirty="0">
                <a:uFill>
                  <a:solidFill>
                    <a:srgbClr val="0323AB"/>
                  </a:solidFill>
                </a:uFill>
              </a:rPr>
              <a:t>Human-computer Interaction</a:t>
            </a:r>
          </a:p>
          <a:p>
            <a:pPr lvl="0">
              <a:buClr>
                <a:srgbClr val="000000"/>
              </a:buClr>
              <a:buFont typeface="Arial"/>
              <a:defRPr sz="1800">
                <a:solidFill>
                  <a:srgbClr val="000000"/>
                </a:solidFill>
                <a:uFillTx/>
              </a:defRPr>
            </a:pPr>
            <a:r>
              <a:rPr sz="2400" dirty="0">
                <a:uFill>
                  <a:solidFill>
                    <a:srgbClr val="0323AB"/>
                  </a:solidFill>
                </a:uFill>
              </a:rPr>
              <a:t>User Interface Software</a:t>
            </a:r>
          </a:p>
          <a:p>
            <a:pPr lvl="0">
              <a:buClr>
                <a:srgbClr val="000000"/>
              </a:buClr>
              <a:buFont typeface="Arial"/>
              <a:defRPr sz="1800">
                <a:solidFill>
                  <a:srgbClr val="000000"/>
                </a:solidFill>
                <a:uFillTx/>
              </a:defRPr>
            </a:pPr>
            <a:r>
              <a:rPr sz="2400" dirty="0">
                <a:uFill>
                  <a:solidFill>
                    <a:srgbClr val="0323AB"/>
                  </a:solidFill>
                </a:uFill>
              </a:rPr>
              <a:t>Intelligent Systems</a:t>
            </a:r>
          </a:p>
          <a:p>
            <a:pPr lvl="0">
              <a:buClr>
                <a:srgbClr val="000000"/>
              </a:buClr>
              <a:buFont typeface="Arial"/>
              <a:defRPr sz="1800">
                <a:solidFill>
                  <a:srgbClr val="000000"/>
                </a:solidFill>
                <a:uFillTx/>
              </a:defRPr>
            </a:pPr>
            <a:r>
              <a:rPr sz="2400" dirty="0">
                <a:uFill>
                  <a:solidFill>
                    <a:srgbClr val="0323AB"/>
                  </a:solidFill>
                </a:uFill>
              </a:rPr>
              <a:t>Computational Biology and Bioinformatics</a:t>
            </a:r>
          </a:p>
        </p:txBody>
      </p:sp>
      <p:sp>
        <p:nvSpPr>
          <p:cNvPr id="7" name="Shape 259"/>
          <p:cNvSpPr/>
          <p:nvPr/>
        </p:nvSpPr>
        <p:spPr>
          <a:xfrm>
            <a:off x="6502400" y="2336800"/>
            <a:ext cx="5549900" cy="3693319"/>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lvl="0">
              <a:buClr>
                <a:srgbClr val="000000"/>
              </a:buClr>
              <a:buFont typeface="Arial"/>
              <a:defRPr sz="1800">
                <a:solidFill>
                  <a:srgbClr val="000000"/>
                </a:solidFill>
                <a:uFillTx/>
              </a:defRPr>
            </a:pPr>
            <a:r>
              <a:rPr sz="2400" dirty="0">
                <a:uFill>
                  <a:solidFill>
                    <a:srgbClr val="7B1979"/>
                  </a:solidFill>
                </a:uFill>
              </a:rPr>
              <a:t>Computational Cell Biology</a:t>
            </a:r>
          </a:p>
          <a:p>
            <a:pPr lvl="0">
              <a:buClr>
                <a:srgbClr val="000000"/>
              </a:buClr>
              <a:buFont typeface="Arial"/>
              <a:defRPr sz="1800">
                <a:solidFill>
                  <a:srgbClr val="000000"/>
                </a:solidFill>
                <a:uFillTx/>
              </a:defRPr>
            </a:pPr>
            <a:r>
              <a:rPr sz="2400" dirty="0">
                <a:uFill>
                  <a:solidFill>
                    <a:srgbClr val="7B1979"/>
                  </a:solidFill>
                </a:uFill>
              </a:rPr>
              <a:t>Programming Massively Parallel Hardware</a:t>
            </a:r>
          </a:p>
          <a:p>
            <a:pPr lvl="0">
              <a:buClr>
                <a:srgbClr val="000000"/>
              </a:buClr>
              <a:buFont typeface="Arial"/>
              <a:defRPr sz="1800">
                <a:solidFill>
                  <a:srgbClr val="000000"/>
                </a:solidFill>
                <a:uFillTx/>
              </a:defRPr>
            </a:pPr>
            <a:r>
              <a:rPr sz="2400" dirty="0">
                <a:uFill>
                  <a:solidFill>
                    <a:srgbClr val="7B1979"/>
                  </a:solidFill>
                </a:uFill>
              </a:rPr>
              <a:t>Video Games</a:t>
            </a:r>
          </a:p>
          <a:p>
            <a:pPr lvl="0">
              <a:buClr>
                <a:srgbClr val="000000"/>
              </a:buClr>
              <a:buFont typeface="Arial"/>
              <a:defRPr sz="1800">
                <a:solidFill>
                  <a:srgbClr val="000000"/>
                </a:solidFill>
                <a:uFillTx/>
              </a:defRPr>
            </a:pPr>
            <a:r>
              <a:rPr sz="2400" dirty="0">
                <a:uFill>
                  <a:solidFill>
                    <a:srgbClr val="7B1979"/>
                  </a:solidFill>
                </a:uFill>
              </a:rPr>
              <a:t>Advanced Distributed Systems</a:t>
            </a:r>
          </a:p>
          <a:p>
            <a:pPr lvl="0">
              <a:buClr>
                <a:srgbClr val="000000"/>
              </a:buClr>
              <a:buFont typeface="Arial"/>
              <a:defRPr sz="1800">
                <a:solidFill>
                  <a:srgbClr val="000000"/>
                </a:solidFill>
                <a:uFillTx/>
              </a:defRPr>
            </a:pPr>
            <a:r>
              <a:rPr sz="2400" dirty="0">
                <a:uFill>
                  <a:solidFill>
                    <a:srgbClr val="7B1979"/>
                  </a:solidFill>
                </a:uFill>
              </a:rPr>
              <a:t>Algorithm Visualization</a:t>
            </a:r>
          </a:p>
          <a:p>
            <a:pPr lvl="0">
              <a:buClr>
                <a:srgbClr val="000000"/>
              </a:buClr>
              <a:buFont typeface="Arial"/>
              <a:defRPr sz="1800">
                <a:solidFill>
                  <a:srgbClr val="000000"/>
                </a:solidFill>
                <a:uFillTx/>
              </a:defRPr>
            </a:pPr>
            <a:r>
              <a:rPr sz="2400" dirty="0">
                <a:uFill>
                  <a:solidFill>
                    <a:srgbClr val="7B1979"/>
                  </a:solidFill>
                </a:uFill>
              </a:rPr>
              <a:t>Software Systems Evolution</a:t>
            </a:r>
          </a:p>
          <a:p>
            <a:pPr lvl="0">
              <a:buClr>
                <a:srgbClr val="000000"/>
              </a:buClr>
              <a:buFont typeface="Arial"/>
              <a:defRPr sz="1800">
                <a:solidFill>
                  <a:srgbClr val="000000"/>
                </a:solidFill>
                <a:uFillTx/>
              </a:defRPr>
            </a:pPr>
            <a:r>
              <a:rPr sz="2400" dirty="0">
                <a:uFill>
                  <a:solidFill>
                    <a:srgbClr val="7B1979"/>
                  </a:solidFill>
                </a:uFill>
              </a:rPr>
              <a:t>Embodied Interaction</a:t>
            </a:r>
          </a:p>
          <a:p>
            <a:pPr lvl="0">
              <a:buClr>
                <a:srgbClr val="000000"/>
              </a:buClr>
              <a:buFont typeface="Arial"/>
              <a:defRPr sz="1800">
                <a:solidFill>
                  <a:srgbClr val="000000"/>
                </a:solidFill>
                <a:uFillTx/>
              </a:defRPr>
            </a:pPr>
            <a:r>
              <a:rPr sz="2400" dirty="0">
                <a:uFill>
                  <a:solidFill>
                    <a:srgbClr val="7B1979"/>
                  </a:solidFill>
                </a:uFill>
              </a:rPr>
              <a:t>Distributed Coordinated Behavior</a:t>
            </a:r>
          </a:p>
          <a:p>
            <a:pPr lvl="0">
              <a:buClr>
                <a:srgbClr val="000000"/>
              </a:buClr>
              <a:buFont typeface="Arial"/>
              <a:defRPr sz="1800">
                <a:solidFill>
                  <a:srgbClr val="000000"/>
                </a:solidFill>
                <a:uFillTx/>
              </a:defRPr>
            </a:pPr>
            <a:r>
              <a:rPr sz="2400" dirty="0">
                <a:uFill>
                  <a:solidFill>
                    <a:srgbClr val="7B1979"/>
                  </a:solidFill>
                </a:uFill>
              </a:rPr>
              <a:t>Media Spaces</a:t>
            </a:r>
          </a:p>
          <a:p>
            <a:pPr lvl="0">
              <a:buClr>
                <a:srgbClr val="000000"/>
              </a:buClr>
              <a:buFont typeface="Arial"/>
              <a:defRPr sz="1800">
                <a:solidFill>
                  <a:srgbClr val="000000"/>
                </a:solidFill>
                <a:uFillTx/>
              </a:defRPr>
            </a:pPr>
            <a:r>
              <a:rPr sz="2400" dirty="0">
                <a:uFill>
                  <a:solidFill>
                    <a:srgbClr val="7B1979"/>
                  </a:solidFill>
                </a:uFill>
              </a:rPr>
              <a:t>Genome Bioinformatics</a:t>
            </a:r>
          </a:p>
        </p:txBody>
      </p:sp>
      <p:sp>
        <p:nvSpPr>
          <p:cNvPr id="8" name="Rectangle 7"/>
          <p:cNvSpPr/>
          <p:nvPr/>
        </p:nvSpPr>
        <p:spPr>
          <a:xfrm>
            <a:off x="1320800" y="1479986"/>
            <a:ext cx="8331200" cy="369332"/>
          </a:xfrm>
          <a:prstGeom prst="rect">
            <a:avLst/>
          </a:prstGeom>
        </p:spPr>
        <p:txBody>
          <a:bodyPr wrap="square">
            <a:spAutoFit/>
          </a:bodyPr>
          <a:lstStyle/>
          <a:p>
            <a:pPr lvl="1"/>
            <a:r>
              <a:rPr lang="en-US" dirty="0"/>
              <a:t>(see </a:t>
            </a:r>
            <a:r>
              <a:rPr lang="en-US" dirty="0">
                <a:hlinkClick r:id="rId2"/>
              </a:rPr>
              <a:t>https://www.cs.vt.edu/Graduate/Courses.html</a:t>
            </a:r>
            <a:r>
              <a:rPr lang="en-US" dirty="0"/>
              <a:t>)</a:t>
            </a:r>
          </a:p>
        </p:txBody>
      </p:sp>
    </p:spTree>
    <p:extLst>
      <p:ext uri="{BB962C8B-B14F-4D97-AF65-F5344CB8AC3E}">
        <p14:creationId xmlns:p14="http://schemas.microsoft.com/office/powerpoint/2010/main" val="34750359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Ph.D. and M.S. Programs</a:t>
            </a:r>
          </a:p>
        </p:txBody>
      </p:sp>
      <p:sp>
        <p:nvSpPr>
          <p:cNvPr id="3" name="Content Placeholder 2"/>
          <p:cNvSpPr>
            <a:spLocks noGrp="1"/>
          </p:cNvSpPr>
          <p:nvPr>
            <p:ph idx="1"/>
          </p:nvPr>
        </p:nvSpPr>
        <p:spPr/>
        <p:txBody>
          <a:bodyPr/>
          <a:lstStyle/>
          <a:p>
            <a:r>
              <a:rPr lang="en-US" dirty="0"/>
              <a:t>You are admitted to a specific degree program</a:t>
            </a:r>
          </a:p>
          <a:p>
            <a:r>
              <a:rPr lang="en-US" dirty="0"/>
              <a:t>Degree programs and classification</a:t>
            </a:r>
          </a:p>
          <a:p>
            <a:pPr lvl="1"/>
            <a:r>
              <a:rPr lang="en-US" dirty="0"/>
              <a:t>M.S. Thesis</a:t>
            </a:r>
          </a:p>
          <a:p>
            <a:pPr lvl="1"/>
            <a:r>
              <a:rPr lang="en-US" dirty="0"/>
              <a:t>M.S. Coursework option - “along the way for PhDs”</a:t>
            </a:r>
          </a:p>
          <a:p>
            <a:r>
              <a:rPr lang="en-US" dirty="0"/>
              <a:t>Ph.D.</a:t>
            </a:r>
          </a:p>
          <a:p>
            <a:pPr lvl="1"/>
            <a:r>
              <a:rPr lang="en-US" dirty="0"/>
              <a:t>Dissertation (only option)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57246" y="4408488"/>
            <a:ext cx="2019048" cy="774603"/>
          </a:xfrm>
          <a:prstGeom prst="rect">
            <a:avLst/>
          </a:prstGeom>
        </p:spPr>
      </p:pic>
      <p:sp>
        <p:nvSpPr>
          <p:cNvPr id="5" name="TextBox 4"/>
          <p:cNvSpPr txBox="1"/>
          <p:nvPr/>
        </p:nvSpPr>
        <p:spPr>
          <a:xfrm>
            <a:off x="7955211" y="5164675"/>
            <a:ext cx="2111447" cy="369332"/>
          </a:xfrm>
          <a:prstGeom prst="rect">
            <a:avLst/>
          </a:prstGeom>
          <a:noFill/>
        </p:spPr>
        <p:txBody>
          <a:bodyPr wrap="square" rtlCol="0">
            <a:spAutoFit/>
          </a:bodyPr>
          <a:lstStyle/>
          <a:p>
            <a:pPr algn="ctr"/>
            <a:r>
              <a:rPr lang="en-US" dirty="0"/>
              <a:t>Graduate Handbook</a:t>
            </a:r>
          </a:p>
        </p:txBody>
      </p:sp>
      <p:sp>
        <p:nvSpPr>
          <p:cNvPr id="6" name="TextBox 5"/>
          <p:cNvSpPr txBox="1"/>
          <p:nvPr/>
        </p:nvSpPr>
        <p:spPr>
          <a:xfrm>
            <a:off x="6294120" y="5531092"/>
            <a:ext cx="5425439" cy="369332"/>
          </a:xfrm>
          <a:prstGeom prst="rect">
            <a:avLst/>
          </a:prstGeom>
          <a:noFill/>
        </p:spPr>
        <p:txBody>
          <a:bodyPr wrap="square" rtlCol="0">
            <a:spAutoFit/>
          </a:bodyPr>
          <a:lstStyle/>
          <a:p>
            <a:pPr algn="ctr"/>
            <a:r>
              <a:rPr lang="en-US" dirty="0"/>
              <a:t>https://cs.vt.edu/Graduate.html</a:t>
            </a:r>
          </a:p>
        </p:txBody>
      </p:sp>
    </p:spTree>
    <p:extLst>
      <p:ext uri="{BB962C8B-B14F-4D97-AF65-F5344CB8AC3E}">
        <p14:creationId xmlns:p14="http://schemas.microsoft.com/office/powerpoint/2010/main" val="16431267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Requirements</a:t>
            </a:r>
          </a:p>
        </p:txBody>
      </p:sp>
      <p:sp>
        <p:nvSpPr>
          <p:cNvPr id="3" name="Content Placeholder 2"/>
          <p:cNvSpPr>
            <a:spLocks noGrp="1"/>
          </p:cNvSpPr>
          <p:nvPr>
            <p:ph idx="1"/>
          </p:nvPr>
        </p:nvSpPr>
        <p:spPr/>
        <p:txBody>
          <a:bodyPr>
            <a:normAutofit/>
          </a:bodyPr>
          <a:lstStyle/>
          <a:p>
            <a:r>
              <a:rPr lang="en-US" dirty="0"/>
              <a:t>M.S. Thesis option</a:t>
            </a:r>
          </a:p>
          <a:p>
            <a:pPr lvl="1"/>
            <a:r>
              <a:rPr lang="en-US" dirty="0"/>
              <a:t>30 credit hours = 7 courses (21) + research (6-9)</a:t>
            </a:r>
          </a:p>
          <a:p>
            <a:pPr lvl="1"/>
            <a:r>
              <a:rPr lang="en-US" dirty="0"/>
              <a:t>2 credit hours = 2 CS 5944 (seminars)</a:t>
            </a:r>
          </a:p>
          <a:p>
            <a:r>
              <a:rPr lang="en-US" dirty="0"/>
              <a:t>M.S. Coursework option: Only for PhDs</a:t>
            </a:r>
          </a:p>
          <a:p>
            <a:r>
              <a:rPr lang="en-US" dirty="0"/>
              <a:t>Ph.D.</a:t>
            </a:r>
          </a:p>
          <a:p>
            <a:pPr lvl="1"/>
            <a:r>
              <a:rPr lang="en-US" dirty="0"/>
              <a:t>90 credit hours = 9 courses (27) + research, etc.</a:t>
            </a:r>
          </a:p>
          <a:p>
            <a:pPr lvl="1"/>
            <a:r>
              <a:rPr lang="en-US" dirty="0"/>
              <a:t>2 credit hours = 2 CS 5944 (seminars)</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41446" y="2922588"/>
            <a:ext cx="2019048" cy="774603"/>
          </a:xfrm>
          <a:prstGeom prst="rect">
            <a:avLst/>
          </a:prstGeom>
        </p:spPr>
      </p:pic>
      <p:sp>
        <p:nvSpPr>
          <p:cNvPr id="5" name="TextBox 4"/>
          <p:cNvSpPr txBox="1"/>
          <p:nvPr/>
        </p:nvSpPr>
        <p:spPr>
          <a:xfrm>
            <a:off x="8539411" y="3678775"/>
            <a:ext cx="2111447" cy="369332"/>
          </a:xfrm>
          <a:prstGeom prst="rect">
            <a:avLst/>
          </a:prstGeom>
          <a:noFill/>
        </p:spPr>
        <p:txBody>
          <a:bodyPr wrap="square" rtlCol="0">
            <a:spAutoFit/>
          </a:bodyPr>
          <a:lstStyle/>
          <a:p>
            <a:pPr algn="ctr"/>
            <a:r>
              <a:rPr lang="en-US" dirty="0"/>
              <a:t>Graduate Handbook</a:t>
            </a:r>
          </a:p>
        </p:txBody>
      </p:sp>
      <p:sp>
        <p:nvSpPr>
          <p:cNvPr id="6" name="TextBox 5"/>
          <p:cNvSpPr txBox="1"/>
          <p:nvPr/>
        </p:nvSpPr>
        <p:spPr>
          <a:xfrm>
            <a:off x="6878320" y="4045192"/>
            <a:ext cx="5425439" cy="369332"/>
          </a:xfrm>
          <a:prstGeom prst="rect">
            <a:avLst/>
          </a:prstGeom>
          <a:noFill/>
        </p:spPr>
        <p:txBody>
          <a:bodyPr wrap="square" rtlCol="0">
            <a:spAutoFit/>
          </a:bodyPr>
          <a:lstStyle/>
          <a:p>
            <a:pPr algn="ctr"/>
            <a:r>
              <a:rPr lang="en-US" dirty="0"/>
              <a:t>https://cs.vt.edu/Graduate.html</a:t>
            </a:r>
          </a:p>
        </p:txBody>
      </p:sp>
    </p:spTree>
    <p:extLst>
      <p:ext uri="{BB962C8B-B14F-4D97-AF65-F5344CB8AC3E}">
        <p14:creationId xmlns:p14="http://schemas.microsoft.com/office/powerpoint/2010/main" val="38039914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Typical Duration</a:t>
            </a:r>
          </a:p>
        </p:txBody>
      </p:sp>
      <p:sp>
        <p:nvSpPr>
          <p:cNvPr id="3" name="Content Placeholder 2"/>
          <p:cNvSpPr>
            <a:spLocks noGrp="1"/>
          </p:cNvSpPr>
          <p:nvPr>
            <p:ph idx="1"/>
          </p:nvPr>
        </p:nvSpPr>
        <p:spPr/>
        <p:txBody>
          <a:bodyPr/>
          <a:lstStyle/>
          <a:p>
            <a:r>
              <a:rPr lang="en-US" dirty="0"/>
              <a:t>If you are fresh out of a BS</a:t>
            </a:r>
          </a:p>
          <a:p>
            <a:pPr lvl="1"/>
            <a:r>
              <a:rPr lang="en-US" dirty="0"/>
              <a:t>M.S: typically 2 years</a:t>
            </a:r>
          </a:p>
          <a:p>
            <a:pPr lvl="1"/>
            <a:r>
              <a:rPr lang="en-US" dirty="0" err="1"/>
              <a:t>Ph.D</a:t>
            </a:r>
            <a:r>
              <a:rPr lang="en-US" dirty="0"/>
              <a:t>: typically 5 years</a:t>
            </a:r>
          </a:p>
          <a:p>
            <a:endParaRPr lang="en-US" dirty="0"/>
          </a:p>
          <a:p>
            <a:r>
              <a:rPr lang="en-US" dirty="0"/>
              <a:t>If you already have a Masters</a:t>
            </a:r>
          </a:p>
          <a:p>
            <a:pPr lvl="1"/>
            <a:r>
              <a:rPr lang="en-US" dirty="0" err="1"/>
              <a:t>Ph.D</a:t>
            </a:r>
            <a:r>
              <a:rPr lang="en-US" dirty="0"/>
              <a:t>: might reduce by a year</a:t>
            </a:r>
          </a:p>
        </p:txBody>
      </p:sp>
    </p:spTree>
    <p:extLst>
      <p:ext uri="{BB962C8B-B14F-4D97-AF65-F5344CB8AC3E}">
        <p14:creationId xmlns:p14="http://schemas.microsoft.com/office/powerpoint/2010/main" val="6152251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M.S. Thesis</a:t>
            </a:r>
          </a:p>
        </p:txBody>
      </p:sp>
      <p:sp>
        <p:nvSpPr>
          <p:cNvPr id="3" name="Content Placeholder 2"/>
          <p:cNvSpPr>
            <a:spLocks noGrp="1"/>
          </p:cNvSpPr>
          <p:nvPr>
            <p:ph idx="1"/>
          </p:nvPr>
        </p:nvSpPr>
        <p:spPr/>
        <p:txBody>
          <a:bodyPr>
            <a:normAutofit lnSpcReduction="10000"/>
          </a:bodyPr>
          <a:lstStyle/>
          <a:p>
            <a:r>
              <a:rPr lang="en-US" dirty="0"/>
              <a:t>Advanced coursework with guided research depth component</a:t>
            </a:r>
          </a:p>
          <a:p>
            <a:r>
              <a:rPr lang="en-US" dirty="0"/>
              <a:t>30 credits = 7 courses (21) + research (9)</a:t>
            </a:r>
          </a:p>
          <a:p>
            <a:r>
              <a:rPr lang="en-US" dirty="0"/>
              <a:t>Typical</a:t>
            </a:r>
          </a:p>
          <a:p>
            <a:pPr lvl="1"/>
            <a:r>
              <a:rPr lang="en-US" dirty="0"/>
              <a:t>2 + 2 + 2 + 1courses across four semesters, write thesis in 3</a:t>
            </a:r>
            <a:r>
              <a:rPr lang="en-US" baseline="30000" dirty="0"/>
              <a:t>rd</a:t>
            </a:r>
            <a:r>
              <a:rPr lang="en-US" dirty="0"/>
              <a:t> and 4</a:t>
            </a:r>
            <a:r>
              <a:rPr lang="en-US" baseline="30000" dirty="0"/>
              <a:t>th</a:t>
            </a:r>
            <a:r>
              <a:rPr lang="en-US" dirty="0"/>
              <a:t> semesters</a:t>
            </a:r>
          </a:p>
          <a:p>
            <a:pPr lvl="1"/>
            <a:r>
              <a:rPr lang="en-US" dirty="0"/>
              <a:t>Pick advisor by end of first year</a:t>
            </a:r>
          </a:p>
          <a:p>
            <a:pPr lvl="1"/>
            <a:r>
              <a:rPr lang="en-US" dirty="0"/>
              <a:t>Use in-between summer to focus research topic</a:t>
            </a:r>
          </a:p>
          <a:p>
            <a:pPr lvl="1"/>
            <a:r>
              <a:rPr lang="en-US" dirty="0"/>
              <a:t>File Plan of Study at end of 2</a:t>
            </a:r>
            <a:r>
              <a:rPr lang="en-US" baseline="30000" dirty="0"/>
              <a:t>nd</a:t>
            </a:r>
            <a:r>
              <a:rPr lang="en-US" dirty="0"/>
              <a:t> semester (this Spring)</a:t>
            </a:r>
          </a:p>
          <a:p>
            <a:r>
              <a:rPr lang="en-US" dirty="0"/>
              <a:t>Last semester: thesis defense/final exam</a:t>
            </a:r>
          </a:p>
          <a:p>
            <a:pPr lvl="1"/>
            <a:r>
              <a:rPr lang="en-US" dirty="0"/>
              <a:t>Warning: Thesis pretty much has to be written (draft for advisor) by early March.</a:t>
            </a:r>
          </a:p>
        </p:txBody>
      </p:sp>
    </p:spTree>
    <p:extLst>
      <p:ext uri="{BB962C8B-B14F-4D97-AF65-F5344CB8AC3E}">
        <p14:creationId xmlns:p14="http://schemas.microsoft.com/office/powerpoint/2010/main" val="35036140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Ph.D.</a:t>
            </a:r>
          </a:p>
        </p:txBody>
      </p:sp>
      <p:sp>
        <p:nvSpPr>
          <p:cNvPr id="3" name="Content Placeholder 2"/>
          <p:cNvSpPr>
            <a:spLocks noGrp="1"/>
          </p:cNvSpPr>
          <p:nvPr>
            <p:ph idx="1"/>
          </p:nvPr>
        </p:nvSpPr>
        <p:spPr/>
        <p:txBody>
          <a:bodyPr>
            <a:normAutofit/>
          </a:bodyPr>
          <a:lstStyle/>
          <a:p>
            <a:r>
              <a:rPr lang="en-US" dirty="0"/>
              <a:t>Depth and breadth beyond B.S. and M.S.; apprenticeship to become an independent researcher or teacher</a:t>
            </a:r>
          </a:p>
          <a:p>
            <a:r>
              <a:rPr lang="en-US" dirty="0"/>
              <a:t>90 credit hours with at least 9*3cr (courses)</a:t>
            </a:r>
          </a:p>
          <a:p>
            <a:r>
              <a:rPr lang="en-US" dirty="0"/>
              <a:t>Major Milestones</a:t>
            </a:r>
          </a:p>
          <a:p>
            <a:pPr lvl="1"/>
            <a:r>
              <a:rPr lang="en-US" dirty="0"/>
              <a:t>Qualifying process: classes &amp;&amp; (exam + research)</a:t>
            </a:r>
          </a:p>
          <a:p>
            <a:pPr lvl="1"/>
            <a:r>
              <a:rPr lang="en-US" dirty="0"/>
              <a:t>Preliminary proposal</a:t>
            </a:r>
          </a:p>
          <a:p>
            <a:pPr lvl="1"/>
            <a:r>
              <a:rPr lang="en-US" dirty="0"/>
              <a:t>Research defense</a:t>
            </a:r>
          </a:p>
          <a:p>
            <a:pPr lvl="1"/>
            <a:r>
              <a:rPr lang="en-US" dirty="0"/>
              <a:t>Final defense</a:t>
            </a:r>
          </a:p>
          <a:p>
            <a:endParaRPr lang="en-US" dirty="0"/>
          </a:p>
        </p:txBody>
      </p:sp>
    </p:spTree>
    <p:extLst>
      <p:ext uri="{BB962C8B-B14F-4D97-AF65-F5344CB8AC3E}">
        <p14:creationId xmlns:p14="http://schemas.microsoft.com/office/powerpoint/2010/main" val="25104005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Ph.D. Decisions</a:t>
            </a:r>
          </a:p>
        </p:txBody>
      </p:sp>
      <p:sp>
        <p:nvSpPr>
          <p:cNvPr id="3" name="Content Placeholder 2"/>
          <p:cNvSpPr>
            <a:spLocks noGrp="1"/>
          </p:cNvSpPr>
          <p:nvPr>
            <p:ph idx="1"/>
          </p:nvPr>
        </p:nvSpPr>
        <p:spPr/>
        <p:txBody>
          <a:bodyPr>
            <a:normAutofit fontScale="92500" lnSpcReduction="10000"/>
          </a:bodyPr>
          <a:lstStyle/>
          <a:p>
            <a:r>
              <a:rPr lang="en-US" dirty="0"/>
              <a:t>IMPORTANT: Single Most Important Decision in Grad School for Ph.D.</a:t>
            </a:r>
          </a:p>
          <a:p>
            <a:pPr lvl="1"/>
            <a:r>
              <a:rPr lang="en-US" dirty="0"/>
              <a:t>SELECT AN ADVISOR</a:t>
            </a:r>
          </a:p>
          <a:p>
            <a:pPr lvl="1"/>
            <a:r>
              <a:rPr lang="en-US" dirty="0"/>
              <a:t>Why? 3-5 years, working closely, they shape many things for you from your dissertation topic to your POS to your internships to your graduation date to your marketability upon graduation.</a:t>
            </a:r>
          </a:p>
          <a:p>
            <a:pPr lvl="1"/>
            <a:r>
              <a:rPr lang="en-US" dirty="0"/>
              <a:t>How? Ask around: How long do students take to graduate for certain advisors? Where do the students end up after? Are they a seasoned veteran or a sparky upstart? Are they very active or semi-retired from research?</a:t>
            </a:r>
          </a:p>
          <a:p>
            <a:pPr lvl="1"/>
            <a:r>
              <a:rPr lang="en-US" dirty="0"/>
              <a:t>Consider a trial period with a group. If it works, fine. If not, keep looking. Join reading groups or take a class from someone you are leaning towards.</a:t>
            </a:r>
          </a:p>
          <a:p>
            <a:pPr lvl="1"/>
            <a:r>
              <a:rPr lang="en-US" dirty="0"/>
              <a:t>You can change advisors if you want. BUT… Changing advisors is costly in time and may limit your options later.</a:t>
            </a:r>
          </a:p>
          <a:p>
            <a:pPr lvl="2"/>
            <a:r>
              <a:rPr lang="en-US" dirty="0"/>
              <a:t>[Don’t worry if you change advisor in 1st year of PhD or so]</a:t>
            </a:r>
          </a:p>
          <a:p>
            <a:endParaRPr lang="en-US" dirty="0"/>
          </a:p>
        </p:txBody>
      </p:sp>
    </p:spTree>
    <p:extLst>
      <p:ext uri="{BB962C8B-B14F-4D97-AF65-F5344CB8AC3E}">
        <p14:creationId xmlns:p14="http://schemas.microsoft.com/office/powerpoint/2010/main" val="18092240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Getting Help</a:t>
            </a:r>
          </a:p>
        </p:txBody>
      </p:sp>
      <p:sp>
        <p:nvSpPr>
          <p:cNvPr id="3" name="Content Placeholder 2"/>
          <p:cNvSpPr>
            <a:spLocks noGrp="1"/>
          </p:cNvSpPr>
          <p:nvPr>
            <p:ph idx="1"/>
          </p:nvPr>
        </p:nvSpPr>
        <p:spPr/>
        <p:txBody>
          <a:bodyPr>
            <a:normAutofit/>
          </a:bodyPr>
          <a:lstStyle/>
          <a:p>
            <a:r>
              <a:rPr lang="en-US" dirty="0"/>
              <a:t>You cannot "just know it". Nobody expects you to.</a:t>
            </a:r>
          </a:p>
          <a:p>
            <a:r>
              <a:rPr lang="en-US" dirty="0"/>
              <a:t>Sources of help and information: Part of this orientation is to tell you about where to get various types of help.</a:t>
            </a:r>
          </a:p>
          <a:p>
            <a:r>
              <a:rPr lang="en-US" dirty="0"/>
              <a:t>In addition, it’s a good idea to find some continuing student in the CS </a:t>
            </a:r>
            <a:r>
              <a:rPr lang="en-US" dirty="0" err="1"/>
              <a:t>Dept</a:t>
            </a:r>
            <a:r>
              <a:rPr lang="en-US" dirty="0"/>
              <a:t> that you can ask questions of if you need to!! There are lots of VT-specific mechanical things that you need to know, that senior students can help with.</a:t>
            </a:r>
          </a:p>
          <a:p>
            <a:r>
              <a:rPr lang="en-US" dirty="0"/>
              <a:t>CS Grad Council in particular is a good informal resource.</a:t>
            </a:r>
          </a:p>
          <a:p>
            <a:pPr lvl="1"/>
            <a:r>
              <a:rPr lang="en-US" dirty="0">
                <a:hlinkClick r:id="rId2"/>
              </a:rPr>
              <a:t>https://csgrad.cs.vt.edu/</a:t>
            </a:r>
            <a:r>
              <a:rPr lang="en-US" dirty="0"/>
              <a:t> </a:t>
            </a:r>
          </a:p>
        </p:txBody>
      </p:sp>
    </p:spTree>
    <p:extLst>
      <p:ext uri="{BB962C8B-B14F-4D97-AF65-F5344CB8AC3E}">
        <p14:creationId xmlns:p14="http://schemas.microsoft.com/office/powerpoint/2010/main" val="17500975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PhDs: Consider these steps…</a:t>
            </a:r>
          </a:p>
        </p:txBody>
      </p:sp>
      <p:sp>
        <p:nvSpPr>
          <p:cNvPr id="3" name="Content Placeholder 2"/>
          <p:cNvSpPr>
            <a:spLocks noGrp="1"/>
          </p:cNvSpPr>
          <p:nvPr>
            <p:ph idx="1"/>
          </p:nvPr>
        </p:nvSpPr>
        <p:spPr/>
        <p:txBody>
          <a:bodyPr/>
          <a:lstStyle/>
          <a:p>
            <a:r>
              <a:rPr lang="en-US" dirty="0"/>
              <a:t>Semester 1:</a:t>
            </a:r>
          </a:p>
          <a:p>
            <a:pPr lvl="1"/>
            <a:r>
              <a:rPr lang="en-US" dirty="0"/>
              <a:t>Visit research groups, get to know advisors and their areas. </a:t>
            </a:r>
            <a:r>
              <a:rPr lang="en-US" dirty="0">
                <a:solidFill>
                  <a:srgbClr val="FF0000"/>
                </a:solidFill>
              </a:rPr>
              <a:t>Start doing this ASAP.</a:t>
            </a:r>
          </a:p>
          <a:p>
            <a:r>
              <a:rPr lang="en-US" dirty="0"/>
              <a:t>Semester 2:</a:t>
            </a:r>
          </a:p>
          <a:p>
            <a:pPr lvl="1"/>
            <a:r>
              <a:rPr lang="en-US" dirty="0"/>
              <a:t>Select and start working with advisor</a:t>
            </a:r>
          </a:p>
          <a:p>
            <a:r>
              <a:rPr lang="en-US" dirty="0"/>
              <a:t>Toward end of Spring 2022: </a:t>
            </a:r>
          </a:p>
          <a:p>
            <a:pPr lvl="1"/>
            <a:r>
              <a:rPr lang="en-US" dirty="0"/>
              <a:t>Work with advisor to set milestones, file Plan of Study (</a:t>
            </a:r>
            <a:r>
              <a:rPr lang="en-US" dirty="0" err="1"/>
              <a:t>PoS</a:t>
            </a:r>
            <a:r>
              <a:rPr lang="en-US" dirty="0"/>
              <a:t>)</a:t>
            </a:r>
          </a:p>
          <a:p>
            <a:r>
              <a:rPr lang="en-US" dirty="0"/>
              <a:t>January 2022: Take PhD Qualifier exam</a:t>
            </a:r>
          </a:p>
          <a:p>
            <a:endParaRPr lang="en-US" dirty="0"/>
          </a:p>
        </p:txBody>
      </p:sp>
    </p:spTree>
    <p:extLst>
      <p:ext uri="{BB962C8B-B14F-4D97-AF65-F5344CB8AC3E}">
        <p14:creationId xmlns:p14="http://schemas.microsoft.com/office/powerpoint/2010/main" val="1615989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 I need M.S. (for Ph.D.)?</a:t>
            </a:r>
          </a:p>
        </p:txBody>
      </p:sp>
      <p:sp>
        <p:nvSpPr>
          <p:cNvPr id="3" name="Content Placeholder 2"/>
          <p:cNvSpPr>
            <a:spLocks noGrp="1"/>
          </p:cNvSpPr>
          <p:nvPr>
            <p:ph idx="1"/>
          </p:nvPr>
        </p:nvSpPr>
        <p:spPr/>
        <p:txBody>
          <a:bodyPr>
            <a:normAutofit/>
          </a:bodyPr>
          <a:lstStyle/>
          <a:p>
            <a:r>
              <a:rPr lang="en-US" dirty="0"/>
              <a:t>No. But, …</a:t>
            </a:r>
          </a:p>
          <a:p>
            <a:pPr lvl="1"/>
            <a:r>
              <a:rPr lang="en-US" dirty="0"/>
              <a:t>Ph.D. requirements ⊃ M.S. requirements</a:t>
            </a:r>
          </a:p>
          <a:p>
            <a:pPr lvl="1"/>
            <a:r>
              <a:rPr lang="en-US" dirty="0"/>
              <a:t>So can get M.S. free, “on the way”</a:t>
            </a:r>
          </a:p>
          <a:p>
            <a:r>
              <a:rPr lang="en-US" dirty="0"/>
              <a:t>Some advisors will suggest you to do an M.S. thesis before embarking on a Ph.D.</a:t>
            </a:r>
          </a:p>
          <a:p>
            <a:r>
              <a:rPr lang="en-US" dirty="0"/>
              <a:t>If you already have taken graduate courses elsewhere</a:t>
            </a:r>
          </a:p>
          <a:p>
            <a:pPr lvl="1"/>
            <a:r>
              <a:rPr lang="en-US" dirty="0"/>
              <a:t>Can transfer up to 3 courses (9 credits) toward an M.S. </a:t>
            </a:r>
          </a:p>
          <a:p>
            <a:pPr lvl="1"/>
            <a:r>
              <a:rPr lang="en-US" dirty="0"/>
              <a:t>Can transfer up to 4 courses (12 credits) toward a Ph.D.</a:t>
            </a:r>
          </a:p>
          <a:p>
            <a:endParaRPr lang="en-US" dirty="0"/>
          </a:p>
        </p:txBody>
      </p:sp>
    </p:spTree>
    <p:extLst>
      <p:ext uri="{BB962C8B-B14F-4D97-AF65-F5344CB8AC3E}">
        <p14:creationId xmlns:p14="http://schemas.microsoft.com/office/powerpoint/2010/main" val="30360856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can I transfer?</a:t>
            </a:r>
          </a:p>
        </p:txBody>
      </p:sp>
      <p:sp>
        <p:nvSpPr>
          <p:cNvPr id="3" name="Content Placeholder 2"/>
          <p:cNvSpPr>
            <a:spLocks noGrp="1"/>
          </p:cNvSpPr>
          <p:nvPr>
            <p:ph idx="1"/>
          </p:nvPr>
        </p:nvSpPr>
        <p:spPr/>
        <p:txBody>
          <a:bodyPr/>
          <a:lstStyle/>
          <a:p>
            <a:r>
              <a:rPr lang="en-US" dirty="0"/>
              <a:t>Specific courses (e.g., CS 5804)</a:t>
            </a:r>
          </a:p>
          <a:p>
            <a:r>
              <a:rPr lang="en-US" dirty="0"/>
              <a:t>IF equivalent to an existing CS course</a:t>
            </a:r>
          </a:p>
          <a:p>
            <a:r>
              <a:rPr lang="en-US" dirty="0"/>
              <a:t>IF equivalent to an existing non-CS course</a:t>
            </a:r>
          </a:p>
          <a:p>
            <a:r>
              <a:rPr lang="en-US" dirty="0"/>
              <a:t>If it “sort of” looks like a grad course that we might offer if we had the right faculty in that area (general electives)</a:t>
            </a:r>
          </a:p>
        </p:txBody>
      </p:sp>
    </p:spTree>
    <p:extLst>
      <p:ext uri="{BB962C8B-B14F-4D97-AF65-F5344CB8AC3E}">
        <p14:creationId xmlns:p14="http://schemas.microsoft.com/office/powerpoint/2010/main" val="41023884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decides on transfers?</a:t>
            </a:r>
          </a:p>
        </p:txBody>
      </p:sp>
      <p:sp>
        <p:nvSpPr>
          <p:cNvPr id="3" name="Content Placeholder 2"/>
          <p:cNvSpPr>
            <a:spLocks noGrp="1"/>
          </p:cNvSpPr>
          <p:nvPr>
            <p:ph idx="1"/>
          </p:nvPr>
        </p:nvSpPr>
        <p:spPr/>
        <p:txBody>
          <a:bodyPr/>
          <a:lstStyle/>
          <a:p>
            <a:r>
              <a:rPr lang="en-US" dirty="0"/>
              <a:t>When transferring as specific courses</a:t>
            </a:r>
          </a:p>
          <a:p>
            <a:pPr lvl="1"/>
            <a:r>
              <a:rPr lang="en-US" dirty="0"/>
              <a:t>Any faculty member who teaches that course here on a periodic basis</a:t>
            </a:r>
          </a:p>
          <a:p>
            <a:r>
              <a:rPr lang="en-US" dirty="0"/>
              <a:t>When transferring as generic courses</a:t>
            </a:r>
          </a:p>
          <a:p>
            <a:pPr lvl="1"/>
            <a:r>
              <a:rPr lang="en-US" dirty="0"/>
              <a:t>Any faculty member who has some expertise in that area</a:t>
            </a:r>
          </a:p>
          <a:p>
            <a:r>
              <a:rPr lang="en-US" dirty="0"/>
              <a:t>What do faculty members look for?</a:t>
            </a:r>
          </a:p>
          <a:p>
            <a:pPr lvl="1"/>
            <a:r>
              <a:rPr lang="en-US" dirty="0"/>
              <a:t>Web sites, </a:t>
            </a:r>
            <a:r>
              <a:rPr lang="en-US" dirty="0" err="1"/>
              <a:t>homeworks</a:t>
            </a:r>
            <a:r>
              <a:rPr lang="en-US" dirty="0"/>
              <a:t>, textbook, whatever you can lay your hands on</a:t>
            </a:r>
          </a:p>
          <a:p>
            <a:pPr lvl="1"/>
            <a:r>
              <a:rPr lang="en-US" dirty="0"/>
              <a:t>The more the better here.</a:t>
            </a:r>
          </a:p>
          <a:p>
            <a:endParaRPr lang="en-US" dirty="0"/>
          </a:p>
        </p:txBody>
      </p:sp>
    </p:spTree>
    <p:extLst>
      <p:ext uri="{BB962C8B-B14F-4D97-AF65-F5344CB8AC3E}">
        <p14:creationId xmlns:p14="http://schemas.microsoft.com/office/powerpoint/2010/main" val="28866112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When to transfer?</a:t>
            </a:r>
          </a:p>
        </p:txBody>
      </p:sp>
      <p:sp>
        <p:nvSpPr>
          <p:cNvPr id="3" name="Content Placeholder 2"/>
          <p:cNvSpPr>
            <a:spLocks noGrp="1"/>
          </p:cNvSpPr>
          <p:nvPr>
            <p:ph idx="1"/>
          </p:nvPr>
        </p:nvSpPr>
        <p:spPr/>
        <p:txBody>
          <a:bodyPr/>
          <a:lstStyle/>
          <a:p>
            <a:r>
              <a:rPr lang="en-US" dirty="0"/>
              <a:t>Earlier is better…but,</a:t>
            </a:r>
          </a:p>
          <a:p>
            <a:r>
              <a:rPr lang="en-US" dirty="0"/>
              <a:t>Not right now! Not next week either!</a:t>
            </a:r>
          </a:p>
          <a:p>
            <a:pPr lvl="1"/>
            <a:r>
              <a:rPr lang="en-US" dirty="0"/>
              <a:t>Give the faculty a chance to get the semester rolling.</a:t>
            </a:r>
          </a:p>
          <a:p>
            <a:pPr lvl="1"/>
            <a:r>
              <a:rPr lang="en-US" dirty="0"/>
              <a:t>Consider that this will go on your Plan of Study and you won’t file that until second or third semester</a:t>
            </a:r>
          </a:p>
          <a:p>
            <a:endParaRPr lang="en-US" dirty="0"/>
          </a:p>
        </p:txBody>
      </p:sp>
    </p:spTree>
    <p:extLst>
      <p:ext uri="{BB962C8B-B14F-4D97-AF65-F5344CB8AC3E}">
        <p14:creationId xmlns:p14="http://schemas.microsoft.com/office/powerpoint/2010/main" val="11505287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Student Progress</a:t>
            </a:r>
          </a:p>
        </p:txBody>
      </p:sp>
      <p:sp>
        <p:nvSpPr>
          <p:cNvPr id="3" name="Content Placeholder 2"/>
          <p:cNvSpPr>
            <a:spLocks noGrp="1"/>
          </p:cNvSpPr>
          <p:nvPr>
            <p:ph idx="1"/>
          </p:nvPr>
        </p:nvSpPr>
        <p:spPr/>
        <p:txBody>
          <a:bodyPr/>
          <a:lstStyle/>
          <a:p>
            <a:r>
              <a:rPr lang="en-US" dirty="0"/>
              <a:t>12 credits/semester (if full time)</a:t>
            </a:r>
          </a:p>
          <a:p>
            <a:pPr lvl="1"/>
            <a:r>
              <a:rPr lang="en-US" dirty="0"/>
              <a:t>More than 2 courses  will stop you from making research progress, so MS/PhD students should not do that. Use research hours as padding.</a:t>
            </a:r>
          </a:p>
          <a:p>
            <a:pPr lvl="1"/>
            <a:r>
              <a:rPr lang="en-US" dirty="0"/>
              <a:t>Students on assistantship can take at most 2 courses</a:t>
            </a:r>
          </a:p>
          <a:p>
            <a:r>
              <a:rPr lang="en-US" dirty="0"/>
              <a:t>Maintain overall GPA of 3.0</a:t>
            </a:r>
          </a:p>
          <a:p>
            <a:r>
              <a:rPr lang="en-US" dirty="0"/>
              <a:t>File plan of study (</a:t>
            </a:r>
            <a:r>
              <a:rPr lang="en-US" dirty="0" err="1"/>
              <a:t>PoS</a:t>
            </a:r>
            <a:r>
              <a:rPr lang="en-US" dirty="0"/>
              <a:t>) before end of 2</a:t>
            </a:r>
            <a:r>
              <a:rPr lang="en-US" baseline="30000" dirty="0"/>
              <a:t>nd</a:t>
            </a:r>
            <a:r>
              <a:rPr lang="en-US" dirty="0"/>
              <a:t> semester (MS) or 3</a:t>
            </a:r>
            <a:r>
              <a:rPr lang="en-US" baseline="30000" dirty="0"/>
              <a:t>rd</a:t>
            </a:r>
            <a:r>
              <a:rPr lang="en-US" dirty="0"/>
              <a:t> semester (PhD)</a:t>
            </a:r>
          </a:p>
          <a:p>
            <a:pPr lvl="1"/>
            <a:r>
              <a:rPr lang="en-US" dirty="0"/>
              <a:t>You will update later as you change your plans</a:t>
            </a:r>
          </a:p>
          <a:p>
            <a:r>
              <a:rPr lang="en-US" dirty="0"/>
              <a:t>File Student Activity Report </a:t>
            </a:r>
            <a:r>
              <a:rPr lang="en-US" b="1" dirty="0"/>
              <a:t>every year </a:t>
            </a:r>
            <a:r>
              <a:rPr lang="en-US" dirty="0"/>
              <a:t>and receive positive evaluation</a:t>
            </a:r>
          </a:p>
          <a:p>
            <a:endParaRPr lang="en-US" dirty="0"/>
          </a:p>
        </p:txBody>
      </p:sp>
    </p:spTree>
    <p:extLst>
      <p:ext uri="{BB962C8B-B14F-4D97-AF65-F5344CB8AC3E}">
        <p14:creationId xmlns:p14="http://schemas.microsoft.com/office/powerpoint/2010/main" val="112410145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Green Thursday</a:t>
            </a:r>
          </a:p>
        </p:txBody>
      </p:sp>
      <p:sp>
        <p:nvSpPr>
          <p:cNvPr id="3" name="Content Placeholder 2"/>
          <p:cNvSpPr>
            <a:spLocks noGrp="1"/>
          </p:cNvSpPr>
          <p:nvPr>
            <p:ph idx="1"/>
          </p:nvPr>
        </p:nvSpPr>
        <p:spPr/>
        <p:txBody>
          <a:bodyPr>
            <a:normAutofit/>
          </a:bodyPr>
          <a:lstStyle/>
          <a:p>
            <a:r>
              <a:rPr lang="en-US" dirty="0"/>
              <a:t>Student Activity Report (SARs) = Annual evaluation</a:t>
            </a:r>
          </a:p>
          <a:p>
            <a:pPr lvl="1"/>
            <a:r>
              <a:rPr lang="en-US" dirty="0"/>
              <a:t>Due in March of every year</a:t>
            </a:r>
          </a:p>
          <a:p>
            <a:pPr lvl="1"/>
            <a:r>
              <a:rPr lang="en-US" dirty="0"/>
              <a:t>You provide info about your progress (publications, courses, other activities)</a:t>
            </a:r>
          </a:p>
          <a:p>
            <a:pPr lvl="1"/>
            <a:r>
              <a:rPr lang="en-US" dirty="0"/>
              <a:t>Your advisor makes an assessment of your progress (very good, satisfactory, unsatisfactory, lack of minimal progress)</a:t>
            </a:r>
          </a:p>
          <a:p>
            <a:r>
              <a:rPr lang="en-US" dirty="0"/>
              <a:t>Faculty meets on Green Thursday (typically early May)</a:t>
            </a:r>
          </a:p>
          <a:p>
            <a:pPr lvl="1"/>
            <a:r>
              <a:rPr lang="en-US" dirty="0"/>
              <a:t>Results are used to determine status in program</a:t>
            </a:r>
          </a:p>
          <a:p>
            <a:pPr lvl="1"/>
            <a:r>
              <a:rPr lang="en-US" dirty="0"/>
              <a:t>Students not making progress may suffer consequences</a:t>
            </a:r>
          </a:p>
          <a:p>
            <a:pPr lvl="2"/>
            <a:r>
              <a:rPr lang="en-US" dirty="0"/>
              <a:t>E.g., loss of TA or RA funding, probation, expulsion from program.</a:t>
            </a:r>
          </a:p>
        </p:txBody>
      </p:sp>
    </p:spTree>
    <p:extLst>
      <p:ext uri="{BB962C8B-B14F-4D97-AF65-F5344CB8AC3E}">
        <p14:creationId xmlns:p14="http://schemas.microsoft.com/office/powerpoint/2010/main" val="347455952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Ethics</a:t>
            </a:r>
          </a:p>
        </p:txBody>
      </p:sp>
      <p:sp>
        <p:nvSpPr>
          <p:cNvPr id="3" name="Content Placeholder 2"/>
          <p:cNvSpPr>
            <a:spLocks noGrp="1"/>
          </p:cNvSpPr>
          <p:nvPr>
            <p:ph idx="1"/>
          </p:nvPr>
        </p:nvSpPr>
        <p:spPr/>
        <p:txBody>
          <a:bodyPr>
            <a:normAutofit lnSpcReduction="10000"/>
          </a:bodyPr>
          <a:lstStyle/>
          <a:p>
            <a:r>
              <a:rPr lang="en-US" dirty="0"/>
              <a:t>Great research is built upon truth and moral principals (ethics).</a:t>
            </a:r>
          </a:p>
          <a:p>
            <a:r>
              <a:rPr lang="en-US" dirty="0"/>
              <a:t>Violating ethics in research can:</a:t>
            </a:r>
          </a:p>
          <a:p>
            <a:pPr lvl="1"/>
            <a:r>
              <a:rPr lang="en-US" dirty="0"/>
              <a:t>Embarrass you, your advisor, your department, your university</a:t>
            </a:r>
          </a:p>
          <a:p>
            <a:pPr lvl="1"/>
            <a:r>
              <a:rPr lang="en-US" dirty="0"/>
              <a:t>In severe cases, M.S. and Ph.D. degrees are withdrawn years after completion.</a:t>
            </a:r>
          </a:p>
          <a:p>
            <a:r>
              <a:rPr lang="en-US" dirty="0"/>
              <a:t>Compliance with the Graduate Honor Code requires that all graduate students exercise honesty and ethical behavior in all their academic pursuits here at Virginia Tech, whether these undertakings pertain to study, course work, research, extension, or teaching</a:t>
            </a:r>
          </a:p>
          <a:p>
            <a:r>
              <a:rPr lang="en-US" dirty="0"/>
              <a:t>See more at: </a:t>
            </a:r>
            <a:r>
              <a:rPr lang="en-US" dirty="0">
                <a:hlinkClick r:id="rId2"/>
              </a:rPr>
              <a:t>https://graduateschool.vt.edu</a:t>
            </a:r>
            <a:r>
              <a:rPr lang="en-US" dirty="0"/>
              <a:t> </a:t>
            </a:r>
          </a:p>
        </p:txBody>
      </p:sp>
    </p:spTree>
    <p:extLst>
      <p:ext uri="{BB962C8B-B14F-4D97-AF65-F5344CB8AC3E}">
        <p14:creationId xmlns:p14="http://schemas.microsoft.com/office/powerpoint/2010/main" val="114264352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Ethics/Diversity Training Requirements</a:t>
            </a:r>
          </a:p>
        </p:txBody>
      </p:sp>
      <p:sp>
        <p:nvSpPr>
          <p:cNvPr id="3" name="Content Placeholder 2"/>
          <p:cNvSpPr>
            <a:spLocks noGrp="1"/>
          </p:cNvSpPr>
          <p:nvPr>
            <p:ph idx="1"/>
          </p:nvPr>
        </p:nvSpPr>
        <p:spPr/>
        <p:txBody>
          <a:bodyPr>
            <a:normAutofit/>
          </a:bodyPr>
          <a:lstStyle/>
          <a:p>
            <a:r>
              <a:rPr lang="en-US" dirty="0"/>
              <a:t>Grad School requires that all students receive instruction in Ethics, and also in Diversity and Inclusion</a:t>
            </a:r>
          </a:p>
          <a:p>
            <a:r>
              <a:rPr lang="en-US" dirty="0"/>
              <a:t>These requirements are satisfied by taking EITHER</a:t>
            </a:r>
          </a:p>
          <a:p>
            <a:pPr lvl="1"/>
            <a:r>
              <a:rPr lang="en-US" dirty="0"/>
              <a:t>CS5014 Research Methods</a:t>
            </a:r>
          </a:p>
          <a:p>
            <a:pPr lvl="1"/>
            <a:r>
              <a:rPr lang="en-US" dirty="0"/>
              <a:t>CS5024 Ethics and Professionalism in CS</a:t>
            </a:r>
          </a:p>
          <a:p>
            <a:pPr marL="0" indent="0">
              <a:buNone/>
            </a:pPr>
            <a:endParaRPr lang="en-US" dirty="0"/>
          </a:p>
        </p:txBody>
      </p:sp>
    </p:spTree>
    <p:extLst>
      <p:ext uri="{BB962C8B-B14F-4D97-AF65-F5344CB8AC3E}">
        <p14:creationId xmlns:p14="http://schemas.microsoft.com/office/powerpoint/2010/main" val="240515171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Funding Opportunities (GTA/GRA)</a:t>
            </a:r>
          </a:p>
        </p:txBody>
      </p:sp>
      <p:sp>
        <p:nvSpPr>
          <p:cNvPr id="3" name="Content Placeholder 2"/>
          <p:cNvSpPr>
            <a:spLocks noGrp="1"/>
          </p:cNvSpPr>
          <p:nvPr>
            <p:ph idx="1"/>
          </p:nvPr>
        </p:nvSpPr>
        <p:spPr/>
        <p:txBody>
          <a:bodyPr>
            <a:normAutofit lnSpcReduction="10000"/>
          </a:bodyPr>
          <a:lstStyle/>
          <a:p>
            <a:r>
              <a:rPr lang="en-US" dirty="0"/>
              <a:t>Graduate Teaching Assistantships (GTA) are offered by the Department</a:t>
            </a:r>
          </a:p>
          <a:p>
            <a:pPr lvl="1"/>
            <a:r>
              <a:rPr lang="en-US" dirty="0"/>
              <a:t> PhD students and research-active MS students are given priority.</a:t>
            </a:r>
          </a:p>
          <a:p>
            <a:pPr lvl="1"/>
            <a:r>
              <a:rPr lang="en-US" dirty="0"/>
              <a:t>See </a:t>
            </a:r>
            <a:r>
              <a:rPr lang="en-US" dirty="0">
                <a:hlinkClick r:id="rId2"/>
              </a:rPr>
              <a:t>https://hosting.cs.vt.edu/gta/newCSGrad.html</a:t>
            </a:r>
            <a:r>
              <a:rPr lang="en-US" dirty="0"/>
              <a:t> </a:t>
            </a:r>
          </a:p>
          <a:p>
            <a:r>
              <a:rPr lang="en-US" dirty="0"/>
              <a:t>Graduate Research Assistantships (GRA)</a:t>
            </a:r>
          </a:p>
          <a:p>
            <a:pPr lvl="1"/>
            <a:r>
              <a:rPr lang="en-US" dirty="0"/>
              <a:t>Offered by individual faculty members </a:t>
            </a:r>
          </a:p>
          <a:p>
            <a:pPr lvl="1"/>
            <a:r>
              <a:rPr lang="en-US" dirty="0"/>
              <a:t>The sources of funding vary</a:t>
            </a:r>
          </a:p>
          <a:p>
            <a:pPr lvl="2"/>
            <a:r>
              <a:rPr lang="en-US" dirty="0"/>
              <a:t>Best sources: Independent fellowships from external source (NSF, NIH, IBM, LLNL, </a:t>
            </a:r>
            <a:r>
              <a:rPr lang="en-US" dirty="0" err="1"/>
              <a:t>etc</a:t>
            </a:r>
            <a:r>
              <a:rPr lang="en-US" dirty="0"/>
              <a:t>)</a:t>
            </a:r>
          </a:p>
          <a:p>
            <a:pPr lvl="2"/>
            <a:r>
              <a:rPr lang="en-US" dirty="0"/>
              <a:t>Good sources: Basic research (e.g., NSF, NIH), usually tightly aligned to thesis</a:t>
            </a:r>
          </a:p>
          <a:p>
            <a:pPr lvl="2"/>
            <a:r>
              <a:rPr lang="en-US" dirty="0"/>
              <a:t>Other sources: Government or corporate contract, not always tightly aligned</a:t>
            </a:r>
          </a:p>
          <a:p>
            <a:r>
              <a:rPr lang="en-US" dirty="0"/>
              <a:t>Assistantships from other departments: watch your email</a:t>
            </a:r>
          </a:p>
        </p:txBody>
      </p:sp>
    </p:spTree>
    <p:extLst>
      <p:ext uri="{BB962C8B-B14F-4D97-AF65-F5344CB8AC3E}">
        <p14:creationId xmlns:p14="http://schemas.microsoft.com/office/powerpoint/2010/main" val="11071101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CS@VT Graduate Program People</a:t>
            </a:r>
          </a:p>
        </p:txBody>
      </p:sp>
      <p:pic>
        <p:nvPicPr>
          <p:cNvPr id="11" name="image.png"/>
          <p:cNvPicPr/>
          <p:nvPr/>
        </p:nvPicPr>
        <p:blipFill>
          <a:blip r:embed="rId2"/>
          <a:srcRect l="17840" t="1242" r="19718"/>
          <a:stretch>
            <a:fillRect/>
          </a:stretch>
        </p:blipFill>
        <p:spPr>
          <a:xfrm>
            <a:off x="8560518" y="1639921"/>
            <a:ext cx="1261639" cy="1532150"/>
          </a:xfrm>
          <a:prstGeom prst="rect">
            <a:avLst/>
          </a:prstGeom>
          <a:ln>
            <a:noFill/>
          </a:ln>
          <a:effectLst/>
        </p:spPr>
      </p:pic>
      <p:sp>
        <p:nvSpPr>
          <p:cNvPr id="17" name="TextBox 16"/>
          <p:cNvSpPr txBox="1"/>
          <p:nvPr/>
        </p:nvSpPr>
        <p:spPr>
          <a:xfrm>
            <a:off x="4607857" y="1829187"/>
            <a:ext cx="1615588" cy="369332"/>
          </a:xfrm>
          <a:prstGeom prst="rect">
            <a:avLst/>
          </a:prstGeom>
          <a:noFill/>
        </p:spPr>
        <p:txBody>
          <a:bodyPr wrap="square" rtlCol="0">
            <a:spAutoFit/>
          </a:bodyPr>
          <a:lstStyle/>
          <a:p>
            <a:pPr algn="ctr"/>
            <a:r>
              <a:rPr lang="en-US" dirty="0"/>
              <a:t>Dr. </a:t>
            </a:r>
            <a:r>
              <a:rPr lang="en-US" dirty="0" err="1"/>
              <a:t>Ribbens</a:t>
            </a:r>
            <a:endParaRPr lang="en-US" dirty="0"/>
          </a:p>
        </p:txBody>
      </p:sp>
      <p:sp>
        <p:nvSpPr>
          <p:cNvPr id="18" name="TextBox 17"/>
          <p:cNvSpPr txBox="1"/>
          <p:nvPr/>
        </p:nvSpPr>
        <p:spPr>
          <a:xfrm>
            <a:off x="6040412" y="1829187"/>
            <a:ext cx="2120883" cy="369332"/>
          </a:xfrm>
          <a:prstGeom prst="rect">
            <a:avLst/>
          </a:prstGeom>
          <a:noFill/>
        </p:spPr>
        <p:txBody>
          <a:bodyPr wrap="square" rtlCol="0">
            <a:spAutoFit/>
          </a:bodyPr>
          <a:lstStyle/>
          <a:p>
            <a:pPr algn="ctr"/>
            <a:r>
              <a:rPr lang="en-US" dirty="0"/>
              <a:t>Dwight </a:t>
            </a:r>
            <a:r>
              <a:rPr lang="en-US" dirty="0" err="1"/>
              <a:t>Barnette</a:t>
            </a:r>
            <a:endParaRPr lang="en-US" dirty="0"/>
          </a:p>
        </p:txBody>
      </p:sp>
      <p:sp>
        <p:nvSpPr>
          <p:cNvPr id="19" name="TextBox 18"/>
          <p:cNvSpPr txBox="1"/>
          <p:nvPr/>
        </p:nvSpPr>
        <p:spPr>
          <a:xfrm>
            <a:off x="8141411" y="1314784"/>
            <a:ext cx="2316445" cy="369332"/>
          </a:xfrm>
          <a:prstGeom prst="rect">
            <a:avLst/>
          </a:prstGeom>
          <a:noFill/>
        </p:spPr>
        <p:txBody>
          <a:bodyPr wrap="square" rtlCol="0">
            <a:spAutoFit/>
          </a:bodyPr>
          <a:lstStyle/>
          <a:p>
            <a:pPr algn="ctr"/>
            <a:r>
              <a:rPr lang="en-US" dirty="0"/>
              <a:t>Sharon  Kinder-Potter</a:t>
            </a:r>
          </a:p>
        </p:txBody>
      </p:sp>
      <p:sp>
        <p:nvSpPr>
          <p:cNvPr id="20" name="TextBox 19"/>
          <p:cNvSpPr txBox="1"/>
          <p:nvPr/>
        </p:nvSpPr>
        <p:spPr>
          <a:xfrm>
            <a:off x="10274653" y="1829187"/>
            <a:ext cx="1615588" cy="369332"/>
          </a:xfrm>
          <a:prstGeom prst="rect">
            <a:avLst/>
          </a:prstGeom>
          <a:noFill/>
        </p:spPr>
        <p:txBody>
          <a:bodyPr wrap="square" rtlCol="0">
            <a:spAutoFit/>
          </a:bodyPr>
          <a:lstStyle/>
          <a:p>
            <a:pPr algn="ctr"/>
            <a:r>
              <a:rPr lang="en-US" dirty="0"/>
              <a:t>Dr. Shaffer</a:t>
            </a:r>
          </a:p>
        </p:txBody>
      </p:sp>
      <p:sp>
        <p:nvSpPr>
          <p:cNvPr id="21" name="TextBox 20"/>
          <p:cNvSpPr txBox="1"/>
          <p:nvPr/>
        </p:nvSpPr>
        <p:spPr>
          <a:xfrm>
            <a:off x="636313" y="1774084"/>
            <a:ext cx="1615588" cy="369332"/>
          </a:xfrm>
          <a:prstGeom prst="rect">
            <a:avLst/>
          </a:prstGeom>
          <a:noFill/>
        </p:spPr>
        <p:txBody>
          <a:bodyPr wrap="square" rtlCol="0">
            <a:spAutoFit/>
          </a:bodyPr>
          <a:lstStyle/>
          <a:p>
            <a:pPr algn="ctr"/>
            <a:r>
              <a:rPr lang="en-US" dirty="0"/>
              <a:t>Dr. Shaffer</a:t>
            </a:r>
          </a:p>
        </p:txBody>
      </p:sp>
      <p:sp>
        <p:nvSpPr>
          <p:cNvPr id="22" name="TextBox 21"/>
          <p:cNvSpPr txBox="1"/>
          <p:nvPr/>
        </p:nvSpPr>
        <p:spPr>
          <a:xfrm>
            <a:off x="240200" y="4585261"/>
            <a:ext cx="2111447" cy="1200329"/>
          </a:xfrm>
          <a:prstGeom prst="rect">
            <a:avLst/>
          </a:prstGeom>
          <a:noFill/>
        </p:spPr>
        <p:txBody>
          <a:bodyPr wrap="square" rtlCol="0">
            <a:spAutoFit/>
          </a:bodyPr>
          <a:lstStyle/>
          <a:p>
            <a:pPr algn="ctr"/>
            <a:r>
              <a:rPr lang="en-US" dirty="0"/>
              <a:t>Associate Department Head for Graduate Studies</a:t>
            </a:r>
          </a:p>
        </p:txBody>
      </p:sp>
      <p:sp>
        <p:nvSpPr>
          <p:cNvPr id="23" name="TextBox 22"/>
          <p:cNvSpPr txBox="1"/>
          <p:nvPr/>
        </p:nvSpPr>
        <p:spPr>
          <a:xfrm>
            <a:off x="4550712" y="3893622"/>
            <a:ext cx="1863517" cy="646331"/>
          </a:xfrm>
          <a:prstGeom prst="rect">
            <a:avLst/>
          </a:prstGeom>
          <a:noFill/>
        </p:spPr>
        <p:txBody>
          <a:bodyPr wrap="square" rtlCol="0">
            <a:spAutoFit/>
          </a:bodyPr>
          <a:lstStyle/>
          <a:p>
            <a:pPr algn="ctr"/>
            <a:r>
              <a:rPr lang="en-US" dirty="0"/>
              <a:t>Department Head</a:t>
            </a:r>
          </a:p>
        </p:txBody>
      </p:sp>
      <p:sp>
        <p:nvSpPr>
          <p:cNvPr id="24" name="TextBox 23"/>
          <p:cNvSpPr txBox="1"/>
          <p:nvPr/>
        </p:nvSpPr>
        <p:spPr>
          <a:xfrm>
            <a:off x="6150903" y="4111647"/>
            <a:ext cx="2111447" cy="646331"/>
          </a:xfrm>
          <a:prstGeom prst="rect">
            <a:avLst/>
          </a:prstGeom>
          <a:noFill/>
        </p:spPr>
        <p:txBody>
          <a:bodyPr wrap="square" rtlCol="0">
            <a:spAutoFit/>
          </a:bodyPr>
          <a:lstStyle/>
          <a:p>
            <a:pPr algn="ctr"/>
            <a:r>
              <a:rPr lang="en-US" dirty="0"/>
              <a:t>Director, Academic Operations</a:t>
            </a:r>
          </a:p>
        </p:txBody>
      </p:sp>
      <p:sp>
        <p:nvSpPr>
          <p:cNvPr id="26" name="TextBox 25"/>
          <p:cNvSpPr txBox="1"/>
          <p:nvPr/>
        </p:nvSpPr>
        <p:spPr>
          <a:xfrm>
            <a:off x="10024524" y="4078684"/>
            <a:ext cx="2111447" cy="646331"/>
          </a:xfrm>
          <a:prstGeom prst="rect">
            <a:avLst/>
          </a:prstGeom>
          <a:noFill/>
        </p:spPr>
        <p:txBody>
          <a:bodyPr wrap="square" rtlCol="0">
            <a:spAutoFit/>
          </a:bodyPr>
          <a:lstStyle/>
          <a:p>
            <a:pPr algn="ctr"/>
            <a:r>
              <a:rPr lang="en-US" dirty="0"/>
              <a:t>Initial Graduate Advisor</a:t>
            </a:r>
          </a:p>
        </p:txBody>
      </p:sp>
      <p:pic>
        <p:nvPicPr>
          <p:cNvPr id="3" name="Picture 2" descr="barnette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3565" y="2379495"/>
            <a:ext cx="1101190" cy="1648488"/>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0896" y="2330529"/>
            <a:ext cx="1872518" cy="1872518"/>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55239" y="2372718"/>
            <a:ext cx="1377022" cy="1377022"/>
          </a:xfrm>
          <a:prstGeom prst="rect">
            <a:avLst/>
          </a:prstGeom>
        </p:spPr>
      </p:pic>
      <p:pic>
        <p:nvPicPr>
          <p:cNvPr id="1026" name="Picture 2" descr="ribbens's pictur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32834" y="2248006"/>
            <a:ext cx="1261638" cy="1645616"/>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6">
            <a:extLst>
              <a:ext uri="{FF2B5EF4-FFF2-40B4-BE49-F238E27FC236}">
                <a16:creationId xmlns:a16="http://schemas.microsoft.com/office/drawing/2014/main" id="{E9BB75A0-8D63-EE47-B794-94399ADD7DED}"/>
              </a:ext>
            </a:extLst>
          </p:cNvPr>
          <p:cNvPicPr>
            <a:picLocks noChangeAspect="1"/>
          </p:cNvPicPr>
          <p:nvPr/>
        </p:nvPicPr>
        <p:blipFill rotWithShape="1">
          <a:blip r:embed="rId6">
            <a:extLst>
              <a:ext uri="{28A0092B-C50C-407E-A947-70E740481C1C}">
                <a14:useLocalDpi xmlns:a14="http://schemas.microsoft.com/office/drawing/2010/main" val="0"/>
              </a:ext>
            </a:extLst>
          </a:blip>
          <a:srcRect l="8463" r="11056"/>
          <a:stretch/>
        </p:blipFill>
        <p:spPr>
          <a:xfrm>
            <a:off x="2946984" y="2359463"/>
            <a:ext cx="1499767" cy="1771623"/>
          </a:xfrm>
          <a:prstGeom prst="rect">
            <a:avLst/>
          </a:prstGeom>
          <a:effectLst>
            <a:softEdge rad="0"/>
          </a:effectLst>
        </p:spPr>
      </p:pic>
      <p:pic>
        <p:nvPicPr>
          <p:cNvPr id="28" name="Content Placeholder 4">
            <a:extLst>
              <a:ext uri="{FF2B5EF4-FFF2-40B4-BE49-F238E27FC236}">
                <a16:creationId xmlns:a16="http://schemas.microsoft.com/office/drawing/2014/main" id="{846B3B89-A720-0240-BE7B-5804F8C60859}"/>
              </a:ext>
            </a:extLst>
          </p:cNvPr>
          <p:cNvPicPr>
            <a:picLocks noChangeAspect="1"/>
          </p:cNvPicPr>
          <p:nvPr/>
        </p:nvPicPr>
        <p:blipFill rotWithShape="1">
          <a:blip r:embed="rId7">
            <a:extLst>
              <a:ext uri="{28A0092B-C50C-407E-A947-70E740481C1C}">
                <a14:useLocalDpi xmlns:a14="http://schemas.microsoft.com/office/drawing/2010/main" val="0"/>
              </a:ext>
            </a:extLst>
          </a:blip>
          <a:srcRect l="21983" t="2117" r="19920" b="13650"/>
          <a:stretch/>
        </p:blipFill>
        <p:spPr>
          <a:xfrm>
            <a:off x="8554584" y="3613666"/>
            <a:ext cx="1348859" cy="1466765"/>
          </a:xfrm>
          <a:prstGeom prst="rect">
            <a:avLst/>
          </a:prstGeom>
          <a:effectLst>
            <a:softEdge rad="0"/>
          </a:effectLst>
        </p:spPr>
      </p:pic>
      <p:sp>
        <p:nvSpPr>
          <p:cNvPr id="29" name="TextBox 28">
            <a:extLst>
              <a:ext uri="{FF2B5EF4-FFF2-40B4-BE49-F238E27FC236}">
                <a16:creationId xmlns:a16="http://schemas.microsoft.com/office/drawing/2014/main" id="{351DB681-3E8C-8D4B-8C75-A7294632E5A8}"/>
              </a:ext>
            </a:extLst>
          </p:cNvPr>
          <p:cNvSpPr txBox="1"/>
          <p:nvPr/>
        </p:nvSpPr>
        <p:spPr>
          <a:xfrm>
            <a:off x="2721387" y="4280270"/>
            <a:ext cx="2111447" cy="646331"/>
          </a:xfrm>
          <a:prstGeom prst="rect">
            <a:avLst/>
          </a:prstGeom>
          <a:noFill/>
        </p:spPr>
        <p:txBody>
          <a:bodyPr wrap="square" rtlCol="0">
            <a:spAutoFit/>
          </a:bodyPr>
          <a:lstStyle/>
          <a:p>
            <a:pPr algn="ctr"/>
            <a:r>
              <a:rPr lang="en-US" dirty="0"/>
              <a:t>MEng Program Director</a:t>
            </a:r>
          </a:p>
        </p:txBody>
      </p:sp>
      <p:sp>
        <p:nvSpPr>
          <p:cNvPr id="37" name="TextBox 36">
            <a:extLst>
              <a:ext uri="{FF2B5EF4-FFF2-40B4-BE49-F238E27FC236}">
                <a16:creationId xmlns:a16="http://schemas.microsoft.com/office/drawing/2014/main" id="{A0C356BB-7A12-C041-88EB-EB4BFF623D9A}"/>
              </a:ext>
            </a:extLst>
          </p:cNvPr>
          <p:cNvSpPr txBox="1"/>
          <p:nvPr/>
        </p:nvSpPr>
        <p:spPr>
          <a:xfrm>
            <a:off x="2787221" y="1836669"/>
            <a:ext cx="1615588" cy="369332"/>
          </a:xfrm>
          <a:prstGeom prst="rect">
            <a:avLst/>
          </a:prstGeom>
          <a:noFill/>
        </p:spPr>
        <p:txBody>
          <a:bodyPr wrap="square" rtlCol="0">
            <a:spAutoFit/>
          </a:bodyPr>
          <a:lstStyle/>
          <a:p>
            <a:pPr algn="ctr"/>
            <a:r>
              <a:rPr lang="en-US" dirty="0"/>
              <a:t>Dr. Hooshangi</a:t>
            </a:r>
          </a:p>
        </p:txBody>
      </p:sp>
      <p:sp>
        <p:nvSpPr>
          <p:cNvPr id="41" name="TextBox 40">
            <a:extLst>
              <a:ext uri="{FF2B5EF4-FFF2-40B4-BE49-F238E27FC236}">
                <a16:creationId xmlns:a16="http://schemas.microsoft.com/office/drawing/2014/main" id="{54F23B9F-59AC-FB4E-9B52-9A401EE69599}"/>
              </a:ext>
            </a:extLst>
          </p:cNvPr>
          <p:cNvSpPr txBox="1"/>
          <p:nvPr/>
        </p:nvSpPr>
        <p:spPr>
          <a:xfrm>
            <a:off x="8209987" y="3244334"/>
            <a:ext cx="1994641" cy="369332"/>
          </a:xfrm>
          <a:prstGeom prst="rect">
            <a:avLst/>
          </a:prstGeom>
          <a:noFill/>
        </p:spPr>
        <p:txBody>
          <a:bodyPr wrap="square" rtlCol="0">
            <a:spAutoFit/>
          </a:bodyPr>
          <a:lstStyle/>
          <a:p>
            <a:pPr algn="ctr"/>
            <a:r>
              <a:rPr lang="en-US" dirty="0"/>
              <a:t>Samantha Pipkin</a:t>
            </a:r>
          </a:p>
        </p:txBody>
      </p:sp>
      <p:sp>
        <p:nvSpPr>
          <p:cNvPr id="42" name="Rectangle 41">
            <a:extLst>
              <a:ext uri="{FF2B5EF4-FFF2-40B4-BE49-F238E27FC236}">
                <a16:creationId xmlns:a16="http://schemas.microsoft.com/office/drawing/2014/main" id="{E45154D2-9C11-6C4C-8513-263FE4A20231}"/>
              </a:ext>
            </a:extLst>
          </p:cNvPr>
          <p:cNvSpPr/>
          <p:nvPr/>
        </p:nvSpPr>
        <p:spPr>
          <a:xfrm>
            <a:off x="8502326" y="5088981"/>
            <a:ext cx="1483419" cy="369332"/>
          </a:xfrm>
          <a:prstGeom prst="rect">
            <a:avLst/>
          </a:prstGeom>
        </p:spPr>
        <p:txBody>
          <a:bodyPr wrap="none">
            <a:spAutoFit/>
          </a:bodyPr>
          <a:lstStyle/>
          <a:p>
            <a:r>
              <a:rPr lang="en-US" dirty="0"/>
              <a:t>Roxanne Paul</a:t>
            </a:r>
          </a:p>
        </p:txBody>
      </p:sp>
      <p:pic>
        <p:nvPicPr>
          <p:cNvPr id="43" name="Picture 42">
            <a:extLst>
              <a:ext uri="{FF2B5EF4-FFF2-40B4-BE49-F238E27FC236}">
                <a16:creationId xmlns:a16="http://schemas.microsoft.com/office/drawing/2014/main" id="{89A36BC5-5F32-C244-8D5F-3B664A33AC09}"/>
              </a:ext>
            </a:extLst>
          </p:cNvPr>
          <p:cNvPicPr>
            <a:picLocks noChangeAspect="1"/>
          </p:cNvPicPr>
          <p:nvPr/>
        </p:nvPicPr>
        <p:blipFill>
          <a:blip r:embed="rId8"/>
          <a:stretch>
            <a:fillRect/>
          </a:stretch>
        </p:blipFill>
        <p:spPr>
          <a:xfrm>
            <a:off x="8512517" y="5381156"/>
            <a:ext cx="1507769" cy="1507769"/>
          </a:xfrm>
          <a:prstGeom prst="rect">
            <a:avLst/>
          </a:prstGeom>
        </p:spPr>
      </p:pic>
      <p:sp>
        <p:nvSpPr>
          <p:cNvPr id="6" name="Left Brace 5">
            <a:extLst>
              <a:ext uri="{FF2B5EF4-FFF2-40B4-BE49-F238E27FC236}">
                <a16:creationId xmlns:a16="http://schemas.microsoft.com/office/drawing/2014/main" id="{3C3527CF-A3F9-B74C-A365-F9F91DEA5A4D}"/>
              </a:ext>
            </a:extLst>
          </p:cNvPr>
          <p:cNvSpPr/>
          <p:nvPr/>
        </p:nvSpPr>
        <p:spPr>
          <a:xfrm>
            <a:off x="7946989" y="1836669"/>
            <a:ext cx="416001" cy="4510228"/>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44" name="Picture 2" descr="Chang-Tien Lu"/>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70957" y="5111663"/>
            <a:ext cx="1375019" cy="1375019"/>
          </a:xfrm>
          <a:prstGeom prst="rect">
            <a:avLst/>
          </a:prstGeom>
          <a:noFill/>
          <a:extLst>
            <a:ext uri="{909E8E84-426E-40DD-AFC4-6F175D3DCCD1}">
              <a14:hiddenFill xmlns:a14="http://schemas.microsoft.com/office/drawing/2010/main">
                <a:solidFill>
                  <a:srgbClr val="FFFFFF"/>
                </a:solidFill>
              </a14:hiddenFill>
            </a:ext>
          </a:extLst>
        </p:spPr>
      </p:pic>
      <p:sp>
        <p:nvSpPr>
          <p:cNvPr id="45" name="TextBox 44"/>
          <p:cNvSpPr txBox="1"/>
          <p:nvPr/>
        </p:nvSpPr>
        <p:spPr>
          <a:xfrm>
            <a:off x="5037314" y="4725015"/>
            <a:ext cx="1186131" cy="369332"/>
          </a:xfrm>
          <a:prstGeom prst="rect">
            <a:avLst/>
          </a:prstGeom>
          <a:noFill/>
        </p:spPr>
        <p:txBody>
          <a:bodyPr wrap="square" rtlCol="0">
            <a:spAutoFit/>
          </a:bodyPr>
          <a:lstStyle/>
          <a:p>
            <a:r>
              <a:rPr lang="en-US" dirty="0"/>
              <a:t>C.T. Lu</a:t>
            </a:r>
          </a:p>
        </p:txBody>
      </p:sp>
      <p:sp>
        <p:nvSpPr>
          <p:cNvPr id="46" name="TextBox 45"/>
          <p:cNvSpPr txBox="1"/>
          <p:nvPr/>
        </p:nvSpPr>
        <p:spPr>
          <a:xfrm>
            <a:off x="4305691" y="6474322"/>
            <a:ext cx="2361812" cy="369332"/>
          </a:xfrm>
          <a:prstGeom prst="rect">
            <a:avLst/>
          </a:prstGeom>
          <a:noFill/>
        </p:spPr>
        <p:txBody>
          <a:bodyPr wrap="square" rtlCol="0">
            <a:spAutoFit/>
          </a:bodyPr>
          <a:lstStyle/>
          <a:p>
            <a:r>
              <a:rPr lang="en-US" dirty="0"/>
              <a:t>NCR Program Director</a:t>
            </a:r>
          </a:p>
        </p:txBody>
      </p:sp>
    </p:spTree>
    <p:extLst>
      <p:ext uri="{BB962C8B-B14F-4D97-AF65-F5344CB8AC3E}">
        <p14:creationId xmlns:p14="http://schemas.microsoft.com/office/powerpoint/2010/main" val="119476083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available Services</a:t>
            </a:r>
          </a:p>
        </p:txBody>
      </p:sp>
      <p:sp>
        <p:nvSpPr>
          <p:cNvPr id="3" name="Content Placeholder 2"/>
          <p:cNvSpPr>
            <a:spLocks noGrp="1"/>
          </p:cNvSpPr>
          <p:nvPr>
            <p:ph idx="1"/>
          </p:nvPr>
        </p:nvSpPr>
        <p:spPr/>
        <p:txBody>
          <a:bodyPr/>
          <a:lstStyle/>
          <a:p>
            <a:r>
              <a:rPr lang="en-US" dirty="0"/>
              <a:t>Travel Funding</a:t>
            </a:r>
          </a:p>
          <a:p>
            <a:pPr lvl="1"/>
            <a:r>
              <a:rPr lang="en-US" dirty="0"/>
              <a:t>Apply for funding for conferences</a:t>
            </a:r>
          </a:p>
          <a:p>
            <a:pPr lvl="1"/>
            <a:r>
              <a:rPr lang="en-US" dirty="0"/>
              <a:t>Managed by the CS Grad Council</a:t>
            </a:r>
          </a:p>
          <a:p>
            <a:r>
              <a:rPr lang="en-US" dirty="0"/>
              <a:t>Social</a:t>
            </a:r>
          </a:p>
          <a:p>
            <a:pPr lvl="1"/>
            <a:r>
              <a:rPr lang="en-US" dirty="0"/>
              <a:t>Keep an eye out for social events, grad council setup</a:t>
            </a:r>
          </a:p>
          <a:p>
            <a:pPr lvl="1"/>
            <a:r>
              <a:rPr lang="en-US" dirty="0"/>
              <a:t>Graduate student assembly</a:t>
            </a:r>
          </a:p>
          <a:p>
            <a:pPr lvl="1"/>
            <a:r>
              <a:rPr lang="en-US" dirty="0"/>
              <a:t>Get to know your fellow students and their research</a:t>
            </a:r>
          </a:p>
          <a:p>
            <a:pPr lvl="1"/>
            <a:r>
              <a:rPr lang="en-US" dirty="0"/>
              <a:t>Relax and have fun, Free food</a:t>
            </a:r>
          </a:p>
          <a:p>
            <a:endParaRPr lang="en-US" dirty="0"/>
          </a:p>
        </p:txBody>
      </p:sp>
    </p:spTree>
    <p:extLst>
      <p:ext uri="{BB962C8B-B14F-4D97-AF65-F5344CB8AC3E}">
        <p14:creationId xmlns:p14="http://schemas.microsoft.com/office/powerpoint/2010/main" val="24157202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Quality of Life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1300" y="2898775"/>
            <a:ext cx="3924300" cy="1665546"/>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1475" y="2388523"/>
            <a:ext cx="4048125" cy="2686050"/>
          </a:xfrm>
          <a:prstGeom prst="rect">
            <a:avLst/>
          </a:prstGeom>
        </p:spPr>
      </p:pic>
    </p:spTree>
    <p:extLst>
      <p:ext uri="{BB962C8B-B14F-4D97-AF65-F5344CB8AC3E}">
        <p14:creationId xmlns:p14="http://schemas.microsoft.com/office/powerpoint/2010/main" val="222005353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YOUR TODO LIST:</a:t>
            </a:r>
          </a:p>
        </p:txBody>
      </p:sp>
      <p:sp>
        <p:nvSpPr>
          <p:cNvPr id="3" name="Content Placeholder 2"/>
          <p:cNvSpPr>
            <a:spLocks noGrp="1"/>
          </p:cNvSpPr>
          <p:nvPr>
            <p:ph idx="1"/>
          </p:nvPr>
        </p:nvSpPr>
        <p:spPr/>
        <p:txBody>
          <a:bodyPr>
            <a:normAutofit/>
          </a:bodyPr>
          <a:lstStyle/>
          <a:p>
            <a:r>
              <a:rPr lang="en-US" dirty="0"/>
              <a:t>Tonight: Get your cs.vt.edu account:</a:t>
            </a:r>
          </a:p>
          <a:p>
            <a:pPr lvl="1"/>
            <a:r>
              <a:rPr lang="en-US" dirty="0">
                <a:solidFill>
                  <a:srgbClr val="FF0000"/>
                </a:solidFill>
                <a:hlinkClick r:id="rId2"/>
              </a:rPr>
              <a:t>https://admin.cs.vt.edu</a:t>
            </a:r>
            <a:r>
              <a:rPr lang="en-US" dirty="0">
                <a:solidFill>
                  <a:srgbClr val="FF0000"/>
                </a:solidFill>
              </a:rPr>
              <a:t> </a:t>
            </a:r>
          </a:p>
          <a:p>
            <a:r>
              <a:rPr lang="en-US" dirty="0"/>
              <a:t>Tonight: Email forwarding of &lt;PID&gt;@vt.edu to wherever you routinely read email</a:t>
            </a:r>
          </a:p>
          <a:p>
            <a:r>
              <a:rPr lang="en-US" dirty="0"/>
              <a:t>Begin memorizing the grad program rules</a:t>
            </a:r>
          </a:p>
          <a:p>
            <a:pPr lvl="1"/>
            <a:r>
              <a:rPr lang="en-US" dirty="0">
                <a:hlinkClick r:id="rId3"/>
              </a:rPr>
              <a:t>https://cs.vt.edu/Graduate.html</a:t>
            </a:r>
            <a:r>
              <a:rPr lang="en-US" dirty="0"/>
              <a:t> </a:t>
            </a:r>
          </a:p>
          <a:p>
            <a:pPr marL="0" indent="0">
              <a:buNone/>
            </a:pPr>
            <a:endParaRPr lang="en-US" dirty="0"/>
          </a:p>
          <a:p>
            <a:endParaRPr lang="en-US" dirty="0"/>
          </a:p>
        </p:txBody>
      </p:sp>
    </p:spTree>
    <p:extLst>
      <p:ext uri="{BB962C8B-B14F-4D97-AF65-F5344CB8AC3E}">
        <p14:creationId xmlns:p14="http://schemas.microsoft.com/office/powerpoint/2010/main" val="8481674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Where to find people in Blacksburg…</a:t>
            </a:r>
          </a:p>
        </p:txBody>
      </p:sp>
      <p:sp>
        <p:nvSpPr>
          <p:cNvPr id="3" name="Content Placeholder 2"/>
          <p:cNvSpPr>
            <a:spLocks noGrp="1"/>
          </p:cNvSpPr>
          <p:nvPr>
            <p:ph idx="1"/>
          </p:nvPr>
        </p:nvSpPr>
        <p:spPr/>
        <p:txBody>
          <a:bodyPr>
            <a:normAutofit fontScale="85000" lnSpcReduction="20000"/>
          </a:bodyPr>
          <a:lstStyle/>
          <a:p>
            <a:r>
              <a:rPr lang="en-US" dirty="0"/>
              <a:t>Knowledge Works II (KWII) </a:t>
            </a:r>
          </a:p>
          <a:p>
            <a:pPr lvl="1"/>
            <a:r>
              <a:rPr lang="en-US" dirty="0"/>
              <a:t>Main CS Office, Primarily HCI (downstairs) and Systems/SE (upstairs)</a:t>
            </a:r>
          </a:p>
          <a:p>
            <a:pPr lvl="1"/>
            <a:r>
              <a:rPr lang="en-US" dirty="0" err="1"/>
              <a:t>Dept</a:t>
            </a:r>
            <a:r>
              <a:rPr lang="en-US" dirty="0"/>
              <a:t> Head (</a:t>
            </a:r>
            <a:r>
              <a:rPr lang="en-US" dirty="0" err="1"/>
              <a:t>Ribbens</a:t>
            </a:r>
            <a:r>
              <a:rPr lang="en-US" dirty="0"/>
              <a:t>), Assoc. Dept. Head (Edwards), Grad </a:t>
            </a:r>
            <a:r>
              <a:rPr lang="en-US" dirty="0" err="1"/>
              <a:t>Coord</a:t>
            </a:r>
            <a:r>
              <a:rPr lang="en-US" dirty="0"/>
              <a:t> (Kinder-Potter)</a:t>
            </a:r>
          </a:p>
          <a:p>
            <a:r>
              <a:rPr lang="en-US" dirty="0" err="1"/>
              <a:t>McBryde</a:t>
            </a:r>
            <a:r>
              <a:rPr lang="en-US" dirty="0"/>
              <a:t> (MCB) – on campus</a:t>
            </a:r>
          </a:p>
          <a:p>
            <a:pPr lvl="1"/>
            <a:r>
              <a:rPr lang="en-US" dirty="0"/>
              <a:t>Mostly undergraduate facilities (but moving to Torgersen)</a:t>
            </a:r>
          </a:p>
          <a:p>
            <a:pPr lvl="1"/>
            <a:r>
              <a:rPr lang="en-US" dirty="0"/>
              <a:t>Classes might be there</a:t>
            </a:r>
          </a:p>
          <a:p>
            <a:r>
              <a:rPr lang="en-US" dirty="0"/>
              <a:t>Torgersen Hall – on campus</a:t>
            </a:r>
          </a:p>
          <a:p>
            <a:pPr lvl="1"/>
            <a:r>
              <a:rPr lang="en-US" dirty="0"/>
              <a:t>Assoc. Dept. Head (Shaffer)</a:t>
            </a:r>
          </a:p>
          <a:p>
            <a:pPr lvl="1"/>
            <a:r>
              <a:rPr lang="en-US" dirty="0"/>
              <a:t>CS Seminar Class, other CS labs, grad student offices, and centers</a:t>
            </a:r>
          </a:p>
          <a:p>
            <a:pPr lvl="1"/>
            <a:r>
              <a:rPr lang="en-US" dirty="0"/>
              <a:t>CS Undergraduate Learning Center (Basement floor MCB)</a:t>
            </a:r>
          </a:p>
          <a:p>
            <a:pPr lvl="1"/>
            <a:r>
              <a:rPr lang="en-US" dirty="0"/>
              <a:t>your TA job might be there</a:t>
            </a:r>
          </a:p>
          <a:p>
            <a:r>
              <a:rPr lang="en-US" dirty="0"/>
              <a:t>Moss Center for the Arts</a:t>
            </a:r>
          </a:p>
          <a:p>
            <a:pPr lvl="1"/>
            <a:r>
              <a:rPr lang="en-US" dirty="0"/>
              <a:t>ICAT – Institute for Creativity, Arts and Technology</a:t>
            </a:r>
          </a:p>
        </p:txBody>
      </p:sp>
    </p:spTree>
    <p:extLst>
      <p:ext uri="{BB962C8B-B14F-4D97-AF65-F5344CB8AC3E}">
        <p14:creationId xmlns:p14="http://schemas.microsoft.com/office/powerpoint/2010/main" val="39603827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Where to find people in NCR…</a:t>
            </a:r>
          </a:p>
        </p:txBody>
      </p:sp>
      <p:sp>
        <p:nvSpPr>
          <p:cNvPr id="3" name="Content Placeholder 2"/>
          <p:cNvSpPr>
            <a:spLocks noGrp="1"/>
          </p:cNvSpPr>
          <p:nvPr>
            <p:ph idx="1"/>
          </p:nvPr>
        </p:nvSpPr>
        <p:spPr/>
        <p:txBody>
          <a:bodyPr>
            <a:normAutofit lnSpcReduction="10000"/>
          </a:bodyPr>
          <a:lstStyle/>
          <a:p>
            <a:r>
              <a:rPr lang="en-US" dirty="0"/>
              <a:t>Falls Church (not quite this year but in a usual semester)</a:t>
            </a:r>
          </a:p>
          <a:p>
            <a:pPr lvl="1"/>
            <a:r>
              <a:rPr lang="en-US" dirty="0"/>
              <a:t>CS NCR Offices, on 3</a:t>
            </a:r>
            <a:r>
              <a:rPr lang="en-US" baseline="30000" dirty="0"/>
              <a:t>rd</a:t>
            </a:r>
            <a:r>
              <a:rPr lang="en-US" dirty="0"/>
              <a:t> and 4</a:t>
            </a:r>
            <a:r>
              <a:rPr lang="en-US" baseline="30000" dirty="0"/>
              <a:t>th</a:t>
            </a:r>
            <a:r>
              <a:rPr lang="en-US" dirty="0"/>
              <a:t> floor</a:t>
            </a:r>
          </a:p>
          <a:p>
            <a:pPr lvl="1"/>
            <a:r>
              <a:rPr lang="en-US" dirty="0"/>
              <a:t>Dr. Hooshangi  &amp; Dr. Lu / Samantha  and Roxanne</a:t>
            </a:r>
          </a:p>
          <a:p>
            <a:pPr lvl="1"/>
            <a:r>
              <a:rPr lang="en-US" dirty="0"/>
              <a:t>All classes are held here in a normal semester</a:t>
            </a:r>
          </a:p>
          <a:p>
            <a:pPr lvl="1"/>
            <a:r>
              <a:rPr lang="en-US" dirty="0"/>
              <a:t>NCR Graduate School on the 4</a:t>
            </a:r>
            <a:r>
              <a:rPr lang="en-US" baseline="30000" dirty="0"/>
              <a:t>th</a:t>
            </a:r>
            <a:r>
              <a:rPr lang="en-US" dirty="0"/>
              <a:t> floor</a:t>
            </a:r>
          </a:p>
          <a:p>
            <a:r>
              <a:rPr lang="en-US" dirty="0"/>
              <a:t>Arlington Campus</a:t>
            </a:r>
          </a:p>
          <a:p>
            <a:pPr lvl="1"/>
            <a:r>
              <a:rPr lang="en-US" dirty="0"/>
              <a:t>A few of our faculty have their offices there </a:t>
            </a:r>
          </a:p>
          <a:p>
            <a:pPr lvl="2"/>
            <a:r>
              <a:rPr lang="en-US" dirty="0"/>
              <a:t>Dr. Reddy, Dr. </a:t>
            </a:r>
            <a:r>
              <a:rPr lang="en-US" sz="2100" dirty="0">
                <a:sym typeface="Calibri"/>
              </a:rPr>
              <a:t>Ramakrishnan, </a:t>
            </a:r>
            <a:r>
              <a:rPr lang="en-US" sz="2100" dirty="0"/>
              <a:t> </a:t>
            </a:r>
            <a:r>
              <a:rPr lang="en-US" dirty="0"/>
              <a:t>Dr, Luther</a:t>
            </a:r>
          </a:p>
          <a:p>
            <a:pPr lvl="1"/>
            <a:r>
              <a:rPr lang="en-US" dirty="0"/>
              <a:t>No classroom- restricted access</a:t>
            </a:r>
          </a:p>
          <a:p>
            <a:r>
              <a:rPr lang="en-US" dirty="0"/>
              <a:t>Innovation Campus (not built until 2024 ! )</a:t>
            </a:r>
          </a:p>
          <a:p>
            <a:pPr lvl="1"/>
            <a:r>
              <a:rPr lang="en-US" dirty="0"/>
              <a:t>Everyone will eventually move there</a:t>
            </a:r>
          </a:p>
        </p:txBody>
      </p:sp>
    </p:spTree>
    <p:extLst>
      <p:ext uri="{BB962C8B-B14F-4D97-AF65-F5344CB8AC3E}">
        <p14:creationId xmlns:p14="http://schemas.microsoft.com/office/powerpoint/2010/main" val="39300732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Your new best friend…</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46966" y="3078367"/>
            <a:ext cx="2019048" cy="774603"/>
          </a:xfrm>
          <a:prstGeom prst="rect">
            <a:avLst/>
          </a:prstGeom>
        </p:spPr>
      </p:pic>
      <p:sp>
        <p:nvSpPr>
          <p:cNvPr id="8" name="TextBox 7"/>
          <p:cNvSpPr txBox="1"/>
          <p:nvPr/>
        </p:nvSpPr>
        <p:spPr>
          <a:xfrm>
            <a:off x="3993514" y="3866989"/>
            <a:ext cx="3006090" cy="369332"/>
          </a:xfrm>
          <a:prstGeom prst="rect">
            <a:avLst/>
          </a:prstGeom>
          <a:noFill/>
        </p:spPr>
        <p:txBody>
          <a:bodyPr wrap="square" rtlCol="0">
            <a:spAutoFit/>
          </a:bodyPr>
          <a:lstStyle/>
          <a:p>
            <a:pPr algn="ctr"/>
            <a:r>
              <a:rPr lang="en-US" dirty="0"/>
              <a:t>Graduate Program Website</a:t>
            </a:r>
          </a:p>
        </p:txBody>
      </p:sp>
      <p:sp>
        <p:nvSpPr>
          <p:cNvPr id="9" name="TextBox 8"/>
          <p:cNvSpPr txBox="1"/>
          <p:nvPr/>
        </p:nvSpPr>
        <p:spPr>
          <a:xfrm>
            <a:off x="2783840" y="4200971"/>
            <a:ext cx="5425439" cy="369332"/>
          </a:xfrm>
          <a:prstGeom prst="rect">
            <a:avLst/>
          </a:prstGeom>
          <a:noFill/>
        </p:spPr>
        <p:txBody>
          <a:bodyPr wrap="square" rtlCol="0">
            <a:spAutoFit/>
          </a:bodyPr>
          <a:lstStyle/>
          <a:p>
            <a:pPr algn="ctr"/>
            <a:r>
              <a:rPr lang="en-US" dirty="0">
                <a:hlinkClick r:id="rId3"/>
              </a:rPr>
              <a:t>https://cs.vt.edu/Graduate.html</a:t>
            </a:r>
            <a:r>
              <a:rPr lang="en-US" dirty="0"/>
              <a:t> </a:t>
            </a:r>
          </a:p>
        </p:txBody>
      </p:sp>
    </p:spTree>
    <p:extLst>
      <p:ext uri="{BB962C8B-B14F-4D97-AF65-F5344CB8AC3E}">
        <p14:creationId xmlns:p14="http://schemas.microsoft.com/office/powerpoint/2010/main" val="27052530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Main points of contact</a:t>
            </a:r>
          </a:p>
        </p:txBody>
      </p:sp>
      <p:pic>
        <p:nvPicPr>
          <p:cNvPr id="11" name="image.png"/>
          <p:cNvPicPr/>
          <p:nvPr/>
        </p:nvPicPr>
        <p:blipFill>
          <a:blip r:embed="rId2"/>
          <a:srcRect l="17840" t="1242" r="19718"/>
          <a:stretch>
            <a:fillRect/>
          </a:stretch>
        </p:blipFill>
        <p:spPr>
          <a:xfrm>
            <a:off x="7731627" y="775262"/>
            <a:ext cx="1300607" cy="1554861"/>
          </a:xfrm>
          <a:prstGeom prst="rect">
            <a:avLst/>
          </a:prstGeom>
          <a:ln>
            <a:noFill/>
          </a:ln>
          <a:effectLst/>
        </p:spPr>
      </p:pic>
      <p:sp>
        <p:nvSpPr>
          <p:cNvPr id="17" name="TextBox 16"/>
          <p:cNvSpPr txBox="1"/>
          <p:nvPr/>
        </p:nvSpPr>
        <p:spPr>
          <a:xfrm>
            <a:off x="3706362" y="1529087"/>
            <a:ext cx="1615588" cy="369332"/>
          </a:xfrm>
          <a:prstGeom prst="rect">
            <a:avLst/>
          </a:prstGeom>
          <a:noFill/>
        </p:spPr>
        <p:txBody>
          <a:bodyPr wrap="square" rtlCol="0">
            <a:spAutoFit/>
          </a:bodyPr>
          <a:lstStyle/>
          <a:p>
            <a:pPr algn="ctr"/>
            <a:r>
              <a:rPr lang="en-US" dirty="0"/>
              <a:t>Dr. </a:t>
            </a:r>
            <a:r>
              <a:rPr lang="en-US" dirty="0" err="1"/>
              <a:t>Ribbens</a:t>
            </a:r>
            <a:endParaRPr lang="en-US" dirty="0"/>
          </a:p>
        </p:txBody>
      </p:sp>
      <p:sp>
        <p:nvSpPr>
          <p:cNvPr id="18" name="TextBox 17"/>
          <p:cNvSpPr txBox="1"/>
          <p:nvPr/>
        </p:nvSpPr>
        <p:spPr>
          <a:xfrm>
            <a:off x="5321950" y="1829187"/>
            <a:ext cx="2120883" cy="369332"/>
          </a:xfrm>
          <a:prstGeom prst="rect">
            <a:avLst/>
          </a:prstGeom>
          <a:noFill/>
        </p:spPr>
        <p:txBody>
          <a:bodyPr wrap="square" rtlCol="0">
            <a:spAutoFit/>
          </a:bodyPr>
          <a:lstStyle/>
          <a:p>
            <a:pPr algn="ctr"/>
            <a:r>
              <a:rPr lang="en-US" dirty="0"/>
              <a:t>Dwight </a:t>
            </a:r>
            <a:r>
              <a:rPr lang="en-US" dirty="0" err="1"/>
              <a:t>Barnette</a:t>
            </a:r>
            <a:endParaRPr lang="en-US" dirty="0"/>
          </a:p>
        </p:txBody>
      </p:sp>
      <p:sp>
        <p:nvSpPr>
          <p:cNvPr id="19" name="TextBox 18"/>
          <p:cNvSpPr txBox="1"/>
          <p:nvPr/>
        </p:nvSpPr>
        <p:spPr>
          <a:xfrm>
            <a:off x="7521367" y="80139"/>
            <a:ext cx="1615588" cy="646331"/>
          </a:xfrm>
          <a:prstGeom prst="rect">
            <a:avLst/>
          </a:prstGeom>
          <a:noFill/>
        </p:spPr>
        <p:txBody>
          <a:bodyPr wrap="square" rtlCol="0">
            <a:spAutoFit/>
          </a:bodyPr>
          <a:lstStyle/>
          <a:p>
            <a:pPr algn="ctr"/>
            <a:r>
              <a:rPr lang="en-US" dirty="0"/>
              <a:t>Sharon  Kinder-Potter</a:t>
            </a:r>
          </a:p>
        </p:txBody>
      </p:sp>
      <p:sp>
        <p:nvSpPr>
          <p:cNvPr id="20" name="TextBox 19"/>
          <p:cNvSpPr txBox="1"/>
          <p:nvPr/>
        </p:nvSpPr>
        <p:spPr>
          <a:xfrm>
            <a:off x="9969527" y="916166"/>
            <a:ext cx="1615588" cy="369332"/>
          </a:xfrm>
          <a:prstGeom prst="rect">
            <a:avLst/>
          </a:prstGeom>
          <a:noFill/>
        </p:spPr>
        <p:txBody>
          <a:bodyPr wrap="square" rtlCol="0">
            <a:spAutoFit/>
          </a:bodyPr>
          <a:lstStyle/>
          <a:p>
            <a:pPr algn="ctr"/>
            <a:r>
              <a:rPr lang="en-US" dirty="0"/>
              <a:t>Dr. Shaffer</a:t>
            </a:r>
          </a:p>
        </p:txBody>
      </p:sp>
      <p:sp>
        <p:nvSpPr>
          <p:cNvPr id="23" name="TextBox 22"/>
          <p:cNvSpPr txBox="1"/>
          <p:nvPr/>
        </p:nvSpPr>
        <p:spPr>
          <a:xfrm>
            <a:off x="3532188" y="3642257"/>
            <a:ext cx="2111447" cy="369332"/>
          </a:xfrm>
          <a:prstGeom prst="rect">
            <a:avLst/>
          </a:prstGeom>
          <a:noFill/>
        </p:spPr>
        <p:txBody>
          <a:bodyPr wrap="square" rtlCol="0">
            <a:spAutoFit/>
          </a:bodyPr>
          <a:lstStyle/>
          <a:p>
            <a:pPr algn="ctr"/>
            <a:r>
              <a:rPr lang="en-US" dirty="0"/>
              <a:t>Dept. Head</a:t>
            </a:r>
          </a:p>
        </p:txBody>
      </p:sp>
      <p:sp>
        <p:nvSpPr>
          <p:cNvPr id="24" name="TextBox 23"/>
          <p:cNvSpPr txBox="1"/>
          <p:nvPr/>
        </p:nvSpPr>
        <p:spPr>
          <a:xfrm>
            <a:off x="5409920" y="4093810"/>
            <a:ext cx="2111447" cy="369332"/>
          </a:xfrm>
          <a:prstGeom prst="rect">
            <a:avLst/>
          </a:prstGeom>
          <a:noFill/>
        </p:spPr>
        <p:txBody>
          <a:bodyPr wrap="square" rtlCol="0">
            <a:spAutoFit/>
          </a:bodyPr>
          <a:lstStyle/>
          <a:p>
            <a:pPr algn="ctr"/>
            <a:r>
              <a:rPr lang="en-US" dirty="0"/>
              <a:t>Dir. Acad. Ops.</a:t>
            </a:r>
          </a:p>
        </p:txBody>
      </p:sp>
      <p:sp>
        <p:nvSpPr>
          <p:cNvPr id="25" name="TextBox 24"/>
          <p:cNvSpPr txBox="1"/>
          <p:nvPr/>
        </p:nvSpPr>
        <p:spPr>
          <a:xfrm>
            <a:off x="7392379" y="6442426"/>
            <a:ext cx="2111447" cy="369332"/>
          </a:xfrm>
          <a:prstGeom prst="rect">
            <a:avLst/>
          </a:prstGeom>
          <a:noFill/>
        </p:spPr>
        <p:txBody>
          <a:bodyPr wrap="square" rtlCol="0">
            <a:spAutoFit/>
          </a:bodyPr>
          <a:lstStyle/>
          <a:p>
            <a:pPr algn="ctr"/>
            <a:r>
              <a:rPr lang="en-US" dirty="0"/>
              <a:t>Grad. Coordinators</a:t>
            </a:r>
          </a:p>
        </p:txBody>
      </p:sp>
      <p:sp>
        <p:nvSpPr>
          <p:cNvPr id="26" name="TextBox 25"/>
          <p:cNvSpPr txBox="1"/>
          <p:nvPr/>
        </p:nvSpPr>
        <p:spPr>
          <a:xfrm>
            <a:off x="9597410" y="2717686"/>
            <a:ext cx="2111447" cy="646331"/>
          </a:xfrm>
          <a:prstGeom prst="rect">
            <a:avLst/>
          </a:prstGeom>
          <a:noFill/>
        </p:spPr>
        <p:txBody>
          <a:bodyPr wrap="square" rtlCol="0">
            <a:spAutoFit/>
          </a:bodyPr>
          <a:lstStyle/>
          <a:p>
            <a:pPr algn="ctr"/>
            <a:r>
              <a:rPr lang="en-US" dirty="0"/>
              <a:t>Initial MS/PhD Advisor</a:t>
            </a:r>
          </a:p>
        </p:txBody>
      </p:sp>
      <p:pic>
        <p:nvPicPr>
          <p:cNvPr id="3" name="Picture 2" descr="barnette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5103" y="2379495"/>
            <a:ext cx="1101190" cy="1648488"/>
          </a:xfrm>
          <a:prstGeom prst="rect">
            <a:avLst/>
          </a:prstGeom>
        </p:spPr>
      </p:pic>
      <p:sp>
        <p:nvSpPr>
          <p:cNvPr id="27" name="Up Arrow 26"/>
          <p:cNvSpPr/>
          <p:nvPr/>
        </p:nvSpPr>
        <p:spPr>
          <a:xfrm rot="5400000">
            <a:off x="1734391" y="5027811"/>
            <a:ext cx="441960" cy="74676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Up Arrow 27"/>
          <p:cNvSpPr/>
          <p:nvPr/>
        </p:nvSpPr>
        <p:spPr>
          <a:xfrm rot="5400000">
            <a:off x="890768" y="5008400"/>
            <a:ext cx="441960" cy="74676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2391" y="3803298"/>
            <a:ext cx="2019048" cy="774603"/>
          </a:xfrm>
          <a:prstGeom prst="rect">
            <a:avLst/>
          </a:prstGeom>
        </p:spPr>
      </p:pic>
      <p:sp>
        <p:nvSpPr>
          <p:cNvPr id="37" name="Up Arrow 36"/>
          <p:cNvSpPr/>
          <p:nvPr/>
        </p:nvSpPr>
        <p:spPr>
          <a:xfrm flipV="1">
            <a:off x="1622152" y="2902352"/>
            <a:ext cx="441960" cy="74676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Up Arrow 40"/>
          <p:cNvSpPr/>
          <p:nvPr/>
        </p:nvSpPr>
        <p:spPr>
          <a:xfrm flipV="1">
            <a:off x="778529" y="2882941"/>
            <a:ext cx="441960" cy="74676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410356" y="4559485"/>
            <a:ext cx="2111447" cy="369332"/>
          </a:xfrm>
          <a:prstGeom prst="rect">
            <a:avLst/>
          </a:prstGeom>
          <a:noFill/>
        </p:spPr>
        <p:txBody>
          <a:bodyPr wrap="square" rtlCol="0">
            <a:spAutoFit/>
          </a:bodyPr>
          <a:lstStyle/>
          <a:p>
            <a:pPr algn="ctr"/>
            <a:r>
              <a:rPr lang="en-US" dirty="0"/>
              <a:t>Graduate Handbook</a:t>
            </a:r>
          </a:p>
        </p:txBody>
      </p:sp>
      <p:sp>
        <p:nvSpPr>
          <p:cNvPr id="43" name="TextBox 42"/>
          <p:cNvSpPr txBox="1"/>
          <p:nvPr/>
        </p:nvSpPr>
        <p:spPr>
          <a:xfrm>
            <a:off x="410356" y="2356452"/>
            <a:ext cx="2111447" cy="369332"/>
          </a:xfrm>
          <a:prstGeom prst="rect">
            <a:avLst/>
          </a:prstGeom>
          <a:noFill/>
        </p:spPr>
        <p:txBody>
          <a:bodyPr wrap="square" rtlCol="0">
            <a:spAutoFit/>
          </a:bodyPr>
          <a:lstStyle/>
          <a:p>
            <a:pPr algn="ctr"/>
            <a:r>
              <a:rPr lang="en-US" dirty="0"/>
              <a:t>YOU</a:t>
            </a:r>
          </a:p>
        </p:txBody>
      </p:sp>
      <p:sp>
        <p:nvSpPr>
          <p:cNvPr id="44" name="Curved Left Arrow 43"/>
          <p:cNvSpPr/>
          <p:nvPr/>
        </p:nvSpPr>
        <p:spPr>
          <a:xfrm flipV="1">
            <a:off x="2952008" y="3931855"/>
            <a:ext cx="357175" cy="549719"/>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5" name="Curved Left Arrow 44"/>
          <p:cNvSpPr/>
          <p:nvPr/>
        </p:nvSpPr>
        <p:spPr>
          <a:xfrm flipH="1">
            <a:off x="2522997" y="3988490"/>
            <a:ext cx="357175" cy="549719"/>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6" name="TextBox 45"/>
          <p:cNvSpPr txBox="1"/>
          <p:nvPr/>
        </p:nvSpPr>
        <p:spPr>
          <a:xfrm>
            <a:off x="-936424" y="4832153"/>
            <a:ext cx="5425439" cy="369332"/>
          </a:xfrm>
          <a:prstGeom prst="rect">
            <a:avLst/>
          </a:prstGeom>
          <a:noFill/>
        </p:spPr>
        <p:txBody>
          <a:bodyPr wrap="square" rtlCol="0">
            <a:spAutoFit/>
          </a:bodyPr>
          <a:lstStyle/>
          <a:p>
            <a:pPr algn="ctr"/>
            <a:r>
              <a:rPr lang="en-US" dirty="0"/>
              <a:t>https://cs.vt.edu/Graduate.html</a:t>
            </a:r>
          </a:p>
        </p:txBody>
      </p:sp>
      <p:sp>
        <p:nvSpPr>
          <p:cNvPr id="49" name="TextBox 48"/>
          <p:cNvSpPr txBox="1"/>
          <p:nvPr/>
        </p:nvSpPr>
        <p:spPr>
          <a:xfrm>
            <a:off x="9736069" y="5958849"/>
            <a:ext cx="2111447" cy="369332"/>
          </a:xfrm>
          <a:prstGeom prst="rect">
            <a:avLst/>
          </a:prstGeom>
          <a:noFill/>
        </p:spPr>
        <p:txBody>
          <a:bodyPr wrap="square" rtlCol="0">
            <a:spAutoFit/>
          </a:bodyPr>
          <a:lstStyle/>
          <a:p>
            <a:pPr algn="ctr"/>
            <a:r>
              <a:rPr lang="en-US" dirty="0"/>
              <a:t>MEng Advisor</a:t>
            </a:r>
          </a:p>
        </p:txBody>
      </p:sp>
      <p:sp>
        <p:nvSpPr>
          <p:cNvPr id="52" name="TextBox 51"/>
          <p:cNvSpPr txBox="1"/>
          <p:nvPr/>
        </p:nvSpPr>
        <p:spPr>
          <a:xfrm>
            <a:off x="5302865" y="4495710"/>
            <a:ext cx="2111447" cy="369332"/>
          </a:xfrm>
          <a:prstGeom prst="rect">
            <a:avLst/>
          </a:prstGeom>
          <a:noFill/>
        </p:spPr>
        <p:txBody>
          <a:bodyPr wrap="square" rtlCol="0">
            <a:spAutoFit/>
          </a:bodyPr>
          <a:lstStyle/>
          <a:p>
            <a:pPr algn="ctr"/>
            <a:r>
              <a:rPr lang="en-US" dirty="0"/>
              <a:t>Teaching Assts.</a:t>
            </a:r>
          </a:p>
        </p:txBody>
      </p:sp>
      <p:sp>
        <p:nvSpPr>
          <p:cNvPr id="55" name="TextBox 54"/>
          <p:cNvSpPr txBox="1"/>
          <p:nvPr/>
        </p:nvSpPr>
        <p:spPr>
          <a:xfrm>
            <a:off x="5326667" y="4834928"/>
            <a:ext cx="2111447" cy="369332"/>
          </a:xfrm>
          <a:prstGeom prst="rect">
            <a:avLst/>
          </a:prstGeom>
          <a:noFill/>
        </p:spPr>
        <p:txBody>
          <a:bodyPr wrap="square" rtlCol="0">
            <a:spAutoFit/>
          </a:bodyPr>
          <a:lstStyle/>
          <a:p>
            <a:pPr algn="ctr"/>
            <a:r>
              <a:rPr lang="en-US" dirty="0"/>
              <a:t>barnette@vt.edu</a:t>
            </a:r>
          </a:p>
        </p:txBody>
      </p:sp>
      <p:sp>
        <p:nvSpPr>
          <p:cNvPr id="56" name="TextBox 55"/>
          <p:cNvSpPr txBox="1"/>
          <p:nvPr/>
        </p:nvSpPr>
        <p:spPr>
          <a:xfrm>
            <a:off x="3490096" y="3965422"/>
            <a:ext cx="2111447" cy="369332"/>
          </a:xfrm>
          <a:prstGeom prst="rect">
            <a:avLst/>
          </a:prstGeom>
          <a:noFill/>
        </p:spPr>
        <p:txBody>
          <a:bodyPr wrap="square" rtlCol="0">
            <a:spAutoFit/>
          </a:bodyPr>
          <a:lstStyle/>
          <a:p>
            <a:pPr algn="ctr"/>
            <a:r>
              <a:rPr lang="en-US" dirty="0"/>
              <a:t>ribbens@vt.edu</a:t>
            </a:r>
          </a:p>
        </p:txBody>
      </p:sp>
      <p:pic>
        <p:nvPicPr>
          <p:cNvPr id="63" name="Picture 2" descr="ribbens's pictur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79157" y="1931556"/>
            <a:ext cx="1261638" cy="1645616"/>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6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015923" y="1285498"/>
            <a:ext cx="1377022" cy="1377022"/>
          </a:xfrm>
          <a:prstGeom prst="rect">
            <a:avLst/>
          </a:prstGeom>
        </p:spPr>
      </p:pic>
      <p:pic>
        <p:nvPicPr>
          <p:cNvPr id="65" name="Content Placeholder 4">
            <a:extLst>
              <a:ext uri="{FF2B5EF4-FFF2-40B4-BE49-F238E27FC236}">
                <a16:creationId xmlns:a16="http://schemas.microsoft.com/office/drawing/2014/main" id="{846B3B89-A720-0240-BE7B-5804F8C60859}"/>
              </a:ext>
            </a:extLst>
          </p:cNvPr>
          <p:cNvPicPr>
            <a:picLocks noChangeAspect="1"/>
          </p:cNvPicPr>
          <p:nvPr/>
        </p:nvPicPr>
        <p:blipFill rotWithShape="1">
          <a:blip r:embed="rId7">
            <a:extLst>
              <a:ext uri="{28A0092B-C50C-407E-A947-70E740481C1C}">
                <a14:useLocalDpi xmlns:a14="http://schemas.microsoft.com/office/drawing/2010/main" val="0"/>
              </a:ext>
            </a:extLst>
          </a:blip>
          <a:srcRect l="21983" t="2117" r="19920" b="13650"/>
          <a:stretch/>
        </p:blipFill>
        <p:spPr>
          <a:xfrm>
            <a:off x="7676109" y="2791362"/>
            <a:ext cx="1447532" cy="1574063"/>
          </a:xfrm>
          <a:prstGeom prst="rect">
            <a:avLst/>
          </a:prstGeom>
          <a:effectLst>
            <a:softEdge rad="0"/>
          </a:effectLst>
        </p:spPr>
      </p:pic>
      <p:sp>
        <p:nvSpPr>
          <p:cNvPr id="68" name="TextBox 67">
            <a:extLst>
              <a:ext uri="{FF2B5EF4-FFF2-40B4-BE49-F238E27FC236}">
                <a16:creationId xmlns:a16="http://schemas.microsoft.com/office/drawing/2014/main" id="{54F23B9F-59AC-FB4E-9B52-9A401EE69599}"/>
              </a:ext>
            </a:extLst>
          </p:cNvPr>
          <p:cNvSpPr txBox="1"/>
          <p:nvPr/>
        </p:nvSpPr>
        <p:spPr>
          <a:xfrm>
            <a:off x="7414814" y="2385639"/>
            <a:ext cx="1934231" cy="369332"/>
          </a:xfrm>
          <a:prstGeom prst="rect">
            <a:avLst/>
          </a:prstGeom>
          <a:noFill/>
        </p:spPr>
        <p:txBody>
          <a:bodyPr wrap="square" rtlCol="0">
            <a:spAutoFit/>
          </a:bodyPr>
          <a:lstStyle/>
          <a:p>
            <a:pPr algn="ctr"/>
            <a:r>
              <a:rPr lang="en-US" dirty="0"/>
              <a:t>Samantha Pipkin</a:t>
            </a:r>
          </a:p>
        </p:txBody>
      </p:sp>
      <p:pic>
        <p:nvPicPr>
          <p:cNvPr id="69" name="Picture 68">
            <a:extLst>
              <a:ext uri="{FF2B5EF4-FFF2-40B4-BE49-F238E27FC236}">
                <a16:creationId xmlns:a16="http://schemas.microsoft.com/office/drawing/2014/main" id="{E9BB75A0-8D63-EE47-B794-94399ADD7DED}"/>
              </a:ext>
            </a:extLst>
          </p:cNvPr>
          <p:cNvPicPr>
            <a:picLocks noChangeAspect="1"/>
          </p:cNvPicPr>
          <p:nvPr/>
        </p:nvPicPr>
        <p:blipFill rotWithShape="1">
          <a:blip r:embed="rId8">
            <a:extLst>
              <a:ext uri="{28A0092B-C50C-407E-A947-70E740481C1C}">
                <a14:useLocalDpi xmlns:a14="http://schemas.microsoft.com/office/drawing/2010/main" val="0"/>
              </a:ext>
            </a:extLst>
          </a:blip>
          <a:srcRect l="8463" r="11056"/>
          <a:stretch/>
        </p:blipFill>
        <p:spPr>
          <a:xfrm>
            <a:off x="10155216" y="4382944"/>
            <a:ext cx="1286667" cy="1519895"/>
          </a:xfrm>
          <a:prstGeom prst="rect">
            <a:avLst/>
          </a:prstGeom>
          <a:effectLst>
            <a:softEdge rad="0"/>
          </a:effectLst>
        </p:spPr>
      </p:pic>
      <p:sp>
        <p:nvSpPr>
          <p:cNvPr id="6" name="TextBox 5"/>
          <p:cNvSpPr txBox="1"/>
          <p:nvPr/>
        </p:nvSpPr>
        <p:spPr>
          <a:xfrm>
            <a:off x="10051507" y="3889975"/>
            <a:ext cx="1539652" cy="369332"/>
          </a:xfrm>
          <a:prstGeom prst="rect">
            <a:avLst/>
          </a:prstGeom>
          <a:noFill/>
        </p:spPr>
        <p:txBody>
          <a:bodyPr wrap="none" rtlCol="0">
            <a:spAutoFit/>
          </a:bodyPr>
          <a:lstStyle/>
          <a:p>
            <a:r>
              <a:rPr lang="en-US" dirty="0"/>
              <a:t>Dr. </a:t>
            </a:r>
            <a:r>
              <a:rPr lang="en-US" dirty="0" err="1"/>
              <a:t>Hooshangi</a:t>
            </a:r>
            <a:endParaRPr lang="en-US" dirty="0"/>
          </a:p>
        </p:txBody>
      </p:sp>
      <p:sp>
        <p:nvSpPr>
          <p:cNvPr id="7" name="Rectangle 6">
            <a:extLst>
              <a:ext uri="{FF2B5EF4-FFF2-40B4-BE49-F238E27FC236}">
                <a16:creationId xmlns:a16="http://schemas.microsoft.com/office/drawing/2014/main" id="{912C0DBC-4DA5-7A4B-B97D-F007910C072F}"/>
              </a:ext>
            </a:extLst>
          </p:cNvPr>
          <p:cNvSpPr/>
          <p:nvPr/>
        </p:nvSpPr>
        <p:spPr>
          <a:xfrm>
            <a:off x="7640222" y="4465111"/>
            <a:ext cx="1483419" cy="369332"/>
          </a:xfrm>
          <a:prstGeom prst="rect">
            <a:avLst/>
          </a:prstGeom>
        </p:spPr>
        <p:txBody>
          <a:bodyPr wrap="none">
            <a:spAutoFit/>
          </a:bodyPr>
          <a:lstStyle/>
          <a:p>
            <a:r>
              <a:rPr lang="en-US" dirty="0"/>
              <a:t>Roxanne Paul</a:t>
            </a:r>
          </a:p>
        </p:txBody>
      </p:sp>
      <p:pic>
        <p:nvPicPr>
          <p:cNvPr id="8" name="Picture 7">
            <a:extLst>
              <a:ext uri="{FF2B5EF4-FFF2-40B4-BE49-F238E27FC236}">
                <a16:creationId xmlns:a16="http://schemas.microsoft.com/office/drawing/2014/main" id="{987A4C48-8AF7-FB4B-8349-E49280D80827}"/>
              </a:ext>
            </a:extLst>
          </p:cNvPr>
          <p:cNvPicPr>
            <a:picLocks noChangeAspect="1"/>
          </p:cNvPicPr>
          <p:nvPr/>
        </p:nvPicPr>
        <p:blipFill>
          <a:blip r:embed="rId9"/>
          <a:stretch>
            <a:fillRect/>
          </a:stretch>
        </p:blipFill>
        <p:spPr>
          <a:xfrm>
            <a:off x="7694219" y="4792217"/>
            <a:ext cx="1507769" cy="1507769"/>
          </a:xfrm>
          <a:prstGeom prst="rect">
            <a:avLst/>
          </a:prstGeom>
        </p:spPr>
      </p:pic>
      <p:pic>
        <p:nvPicPr>
          <p:cNvPr id="1026" name="Picture 2" descr="Chang-Tien Lu"/>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55502" y="4913529"/>
            <a:ext cx="1375019" cy="137501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121859" y="4559844"/>
            <a:ext cx="1186131" cy="369332"/>
          </a:xfrm>
          <a:prstGeom prst="rect">
            <a:avLst/>
          </a:prstGeom>
          <a:noFill/>
        </p:spPr>
        <p:txBody>
          <a:bodyPr wrap="square" rtlCol="0">
            <a:spAutoFit/>
          </a:bodyPr>
          <a:lstStyle/>
          <a:p>
            <a:r>
              <a:rPr lang="en-US" dirty="0"/>
              <a:t>C.T. Lu</a:t>
            </a:r>
          </a:p>
        </p:txBody>
      </p:sp>
      <p:sp>
        <p:nvSpPr>
          <p:cNvPr id="5" name="TextBox 4"/>
          <p:cNvSpPr txBox="1"/>
          <p:nvPr/>
        </p:nvSpPr>
        <p:spPr>
          <a:xfrm>
            <a:off x="3390236" y="6276188"/>
            <a:ext cx="2361812" cy="369332"/>
          </a:xfrm>
          <a:prstGeom prst="rect">
            <a:avLst/>
          </a:prstGeom>
          <a:noFill/>
        </p:spPr>
        <p:txBody>
          <a:bodyPr wrap="square" rtlCol="0">
            <a:spAutoFit/>
          </a:bodyPr>
          <a:lstStyle/>
          <a:p>
            <a:r>
              <a:rPr lang="en-US" dirty="0"/>
              <a:t>NCR Program Director</a:t>
            </a:r>
          </a:p>
        </p:txBody>
      </p:sp>
    </p:spTree>
    <p:extLst>
      <p:ext uri="{BB962C8B-B14F-4D97-AF65-F5344CB8AC3E}">
        <p14:creationId xmlns:p14="http://schemas.microsoft.com/office/powerpoint/2010/main" val="637469881"/>
      </p:ext>
    </p:extLst>
  </p:cSld>
  <p:clrMapOvr>
    <a:masterClrMapping/>
  </p:clrMapOvr>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docProps/app.xml><?xml version="1.0" encoding="utf-8"?>
<Properties xmlns="http://schemas.openxmlformats.org/officeDocument/2006/extended-properties" xmlns:vt="http://schemas.openxmlformats.org/officeDocument/2006/docPropsVTypes">
  <Template>TC104033923[[fn=Depth]]</Template>
  <TotalTime>12637</TotalTime>
  <Words>3522</Words>
  <Application>Microsoft Office PowerPoint</Application>
  <PresentationFormat>Widescreen</PresentationFormat>
  <Paragraphs>454</Paragraphs>
  <Slides>52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52</vt:i4>
      </vt:variant>
    </vt:vector>
  </HeadingPairs>
  <TitlesOfParts>
    <vt:vector size="56" baseType="lpstr">
      <vt:lpstr>Arial</vt:lpstr>
      <vt:lpstr>Calibri</vt:lpstr>
      <vt:lpstr>Corbel</vt:lpstr>
      <vt:lpstr>Depth</vt:lpstr>
      <vt:lpstr>CS@VT  Spring 2021</vt:lpstr>
      <vt:lpstr>What we will do today</vt:lpstr>
      <vt:lpstr>COVID-19</vt:lpstr>
      <vt:lpstr>Getting Help</vt:lpstr>
      <vt:lpstr>CS@VT Graduate Program People</vt:lpstr>
      <vt:lpstr>Where to find people in Blacksburg…</vt:lpstr>
      <vt:lpstr>Where to find people in NCR…</vt:lpstr>
      <vt:lpstr>Your new best friend…</vt:lpstr>
      <vt:lpstr>Main points of contact</vt:lpstr>
      <vt:lpstr>First Points of Contact</vt:lpstr>
      <vt:lpstr>CS@VT by the numbers</vt:lpstr>
      <vt:lpstr>University Identification</vt:lpstr>
      <vt:lpstr>Email (and CS Account)</vt:lpstr>
      <vt:lpstr>Listservs</vt:lpstr>
      <vt:lpstr>Graduate School</vt:lpstr>
      <vt:lpstr>Main Points of Contact (GLC)</vt:lpstr>
      <vt:lpstr>Graduate Life Center (GLC)</vt:lpstr>
      <vt:lpstr>Graduate School- NCR </vt:lpstr>
      <vt:lpstr>Point of contact-Graduate School: DC </vt:lpstr>
      <vt:lpstr>Point of contact- International students</vt:lpstr>
      <vt:lpstr>Signing up for classes</vt:lpstr>
      <vt:lpstr>Special Topics Courses for Spring 2021</vt:lpstr>
      <vt:lpstr>Master of Engineering (MEng)</vt:lpstr>
      <vt:lpstr>How many courses should I take? </vt:lpstr>
      <vt:lpstr>Typical duration</vt:lpstr>
      <vt:lpstr>Which courses?</vt:lpstr>
      <vt:lpstr>CS 5040</vt:lpstr>
      <vt:lpstr>Concentrations (MEng)</vt:lpstr>
      <vt:lpstr>Research Track: MS and PhD</vt:lpstr>
      <vt:lpstr>How many courses?</vt:lpstr>
      <vt:lpstr>Which courses?</vt:lpstr>
      <vt:lpstr>Sample M.S./Ph.D. Semester 1</vt:lpstr>
      <vt:lpstr>Course sampling…</vt:lpstr>
      <vt:lpstr>Ph.D. and M.S. Programs</vt:lpstr>
      <vt:lpstr>Requirements</vt:lpstr>
      <vt:lpstr>Typical Duration</vt:lpstr>
      <vt:lpstr>M.S. Thesis</vt:lpstr>
      <vt:lpstr>Ph.D.</vt:lpstr>
      <vt:lpstr>Ph.D. Decisions</vt:lpstr>
      <vt:lpstr>PhDs: Consider these steps…</vt:lpstr>
      <vt:lpstr>Do I need M.S. (for Ph.D.)?</vt:lpstr>
      <vt:lpstr>What can I transfer?</vt:lpstr>
      <vt:lpstr>Who decides on transfers?</vt:lpstr>
      <vt:lpstr>When to transfer?</vt:lpstr>
      <vt:lpstr>Student Progress</vt:lpstr>
      <vt:lpstr>Green Thursday</vt:lpstr>
      <vt:lpstr>Ethics</vt:lpstr>
      <vt:lpstr>Ethics/Diversity Training Requirements</vt:lpstr>
      <vt:lpstr>Funding Opportunities (GTA/GRA)</vt:lpstr>
      <vt:lpstr>Other available Services</vt:lpstr>
      <vt:lpstr>Quality of Life</vt:lpstr>
      <vt:lpstr>YOUR TODO LIST:</vt:lpstr>
    </vt:vector>
  </TitlesOfParts>
  <Company>Cameron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cs@vt 2014</dc:title>
  <dc:creator>K</dc:creator>
  <cp:lastModifiedBy>Cliff</cp:lastModifiedBy>
  <cp:revision>139</cp:revision>
  <dcterms:created xsi:type="dcterms:W3CDTF">2014-08-21T12:26:15Z</dcterms:created>
  <dcterms:modified xsi:type="dcterms:W3CDTF">2021-01-13T21:44:31Z</dcterms:modified>
</cp:coreProperties>
</file>